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333" r:id="rId2"/>
    <p:sldId id="334" r:id="rId3"/>
    <p:sldId id="259" r:id="rId4"/>
    <p:sldId id="257" r:id="rId5"/>
    <p:sldId id="260" r:id="rId6"/>
    <p:sldId id="261" r:id="rId7"/>
    <p:sldId id="262" r:id="rId8"/>
    <p:sldId id="263" r:id="rId9"/>
    <p:sldId id="271" r:id="rId10"/>
    <p:sldId id="281" r:id="rId11"/>
    <p:sldId id="272" r:id="rId12"/>
    <p:sldId id="289" r:id="rId13"/>
    <p:sldId id="290" r:id="rId14"/>
    <p:sldId id="291" r:id="rId15"/>
    <p:sldId id="295" r:id="rId16"/>
    <p:sldId id="298" r:id="rId17"/>
    <p:sldId id="296" r:id="rId18"/>
    <p:sldId id="335" r:id="rId19"/>
    <p:sldId id="297" r:id="rId20"/>
    <p:sldId id="299" r:id="rId21"/>
    <p:sldId id="303" r:id="rId22"/>
    <p:sldId id="304" r:id="rId23"/>
    <p:sldId id="342" r:id="rId24"/>
    <p:sldId id="307" r:id="rId25"/>
    <p:sldId id="258" r:id="rId26"/>
    <p:sldId id="323" r:id="rId27"/>
    <p:sldId id="343" r:id="rId28"/>
    <p:sldId id="338" r:id="rId29"/>
    <p:sldId id="344" r:id="rId30"/>
    <p:sldId id="325" r:id="rId31"/>
    <p:sldId id="327" r:id="rId32"/>
    <p:sldId id="328" r:id="rId33"/>
    <p:sldId id="329" r:id="rId34"/>
    <p:sldId id="330" r:id="rId35"/>
    <p:sldId id="331" r:id="rId36"/>
    <p:sldId id="339" r:id="rId37"/>
    <p:sldId id="332" r:id="rId38"/>
    <p:sldId id="309" r:id="rId39"/>
    <p:sldId id="315" r:id="rId40"/>
    <p:sldId id="314" r:id="rId41"/>
    <p:sldId id="321" r:id="rId42"/>
    <p:sldId id="322" r:id="rId43"/>
    <p:sldId id="30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C24"/>
    <a:srgbClr val="5E5E5E"/>
    <a:srgbClr val="797979"/>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54"/>
    <p:restoredTop sz="56876"/>
  </p:normalViewPr>
  <p:slideViewPr>
    <p:cSldViewPr snapToGrid="0">
      <p:cViewPr varScale="1">
        <p:scale>
          <a:sx n="62" d="100"/>
          <a:sy n="62" d="100"/>
        </p:scale>
        <p:origin x="800" y="200"/>
      </p:cViewPr>
      <p:guideLst/>
    </p:cSldViewPr>
  </p:slideViewPr>
  <p:notesTextViewPr>
    <p:cViewPr>
      <p:scale>
        <a:sx n="1" d="1"/>
        <a:sy n="1" d="1"/>
      </p:scale>
      <p:origin x="0" y="0"/>
    </p:cViewPr>
  </p:notesTextViewPr>
  <p:sorterViewPr>
    <p:cViewPr>
      <p:scale>
        <a:sx n="97" d="100"/>
        <a:sy n="9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081882-FEEA-0E4C-A7C8-40FA6DA13839}" type="doc">
      <dgm:prSet loTypeId="urn:microsoft.com/office/officeart/2005/8/layout/hChevron3" loCatId="" qsTypeId="urn:microsoft.com/office/officeart/2005/8/quickstyle/simple1" qsCatId="simple" csTypeId="urn:microsoft.com/office/officeart/2005/8/colors/colorful1" csCatId="colorful" phldr="1"/>
      <dgm:spPr/>
    </dgm:pt>
    <dgm:pt modelId="{E5A64A9A-BD22-9947-B5DF-07A2AA7A1962}">
      <dgm:prSet phldrT="[Text]" custT="1"/>
      <dgm:spPr>
        <a:solidFill>
          <a:schemeClr val="accent4"/>
        </a:solidFill>
      </dgm:spPr>
      <dgm:t>
        <a:bodyPr/>
        <a:lstStyle/>
        <a:p>
          <a:r>
            <a:rPr lang="en-US" sz="2100" dirty="0"/>
            <a:t>Data collection</a:t>
          </a:r>
        </a:p>
      </dgm:t>
    </dgm:pt>
    <dgm:pt modelId="{2999B7FA-03C1-B245-9B05-A5D46019F817}" type="parTrans" cxnId="{0816D8AD-C4CB-7D4C-8C82-3812A237D0BA}">
      <dgm:prSet/>
      <dgm:spPr/>
      <dgm:t>
        <a:bodyPr/>
        <a:lstStyle/>
        <a:p>
          <a:endParaRPr lang="en-US"/>
        </a:p>
      </dgm:t>
    </dgm:pt>
    <dgm:pt modelId="{4736403A-38F6-2940-BF7F-6020665BDBCB}" type="sibTrans" cxnId="{0816D8AD-C4CB-7D4C-8C82-3812A237D0BA}">
      <dgm:prSet/>
      <dgm:spPr/>
      <dgm:t>
        <a:bodyPr/>
        <a:lstStyle/>
        <a:p>
          <a:endParaRPr lang="en-US"/>
        </a:p>
      </dgm:t>
    </dgm:pt>
    <dgm:pt modelId="{D9423B94-C9B2-3540-AB47-7A8A0D240310}">
      <dgm:prSet phldrT="[Text]"/>
      <dgm:spPr>
        <a:solidFill>
          <a:schemeClr val="accent1"/>
        </a:solidFill>
      </dgm:spPr>
      <dgm:t>
        <a:bodyPr/>
        <a:lstStyle/>
        <a:p>
          <a:r>
            <a:rPr lang="en-US" dirty="0"/>
            <a:t>Ethical concerns</a:t>
          </a:r>
        </a:p>
      </dgm:t>
    </dgm:pt>
    <dgm:pt modelId="{F09CDB7A-EDA0-BA44-9766-BDCD0393B879}" type="parTrans" cxnId="{F86AC98C-FE2A-A143-AACA-1F8DB225ED0A}">
      <dgm:prSet/>
      <dgm:spPr/>
      <dgm:t>
        <a:bodyPr/>
        <a:lstStyle/>
        <a:p>
          <a:endParaRPr lang="en-US"/>
        </a:p>
      </dgm:t>
    </dgm:pt>
    <dgm:pt modelId="{8DB82E3B-2EBA-BE41-BBF0-8C37CC93CD27}" type="sibTrans" cxnId="{F86AC98C-FE2A-A143-AACA-1F8DB225ED0A}">
      <dgm:prSet/>
      <dgm:spPr/>
      <dgm:t>
        <a:bodyPr/>
        <a:lstStyle/>
        <a:p>
          <a:endParaRPr lang="en-US"/>
        </a:p>
      </dgm:t>
    </dgm:pt>
    <dgm:pt modelId="{78B02A40-7A52-B04C-BEF6-0B87306B735A}">
      <dgm:prSet phldrT="[Text]"/>
      <dgm:spPr>
        <a:solidFill>
          <a:schemeClr val="accent5"/>
        </a:solidFill>
      </dgm:spPr>
      <dgm:t>
        <a:bodyPr/>
        <a:lstStyle/>
        <a:p>
          <a:r>
            <a:rPr lang="en-US" dirty="0"/>
            <a:t>Privacy protection</a:t>
          </a:r>
        </a:p>
      </dgm:t>
    </dgm:pt>
    <dgm:pt modelId="{C9D9693A-F28B-5B48-A24E-CB5A3DFA2758}" type="parTrans" cxnId="{2C9C7307-3896-8445-8432-3087584ECD10}">
      <dgm:prSet/>
      <dgm:spPr/>
      <dgm:t>
        <a:bodyPr/>
        <a:lstStyle/>
        <a:p>
          <a:endParaRPr lang="en-US"/>
        </a:p>
      </dgm:t>
    </dgm:pt>
    <dgm:pt modelId="{9912CC01-9322-A34C-9ACE-B71EE3A6B4AA}" type="sibTrans" cxnId="{2C9C7307-3896-8445-8432-3087584ECD10}">
      <dgm:prSet/>
      <dgm:spPr/>
      <dgm:t>
        <a:bodyPr/>
        <a:lstStyle/>
        <a:p>
          <a:endParaRPr lang="en-US"/>
        </a:p>
      </dgm:t>
    </dgm:pt>
    <dgm:pt modelId="{9B64763A-1B7C-8E4C-9E39-731A769FB7F5}">
      <dgm:prSet/>
      <dgm:spPr>
        <a:solidFill>
          <a:schemeClr val="accent2"/>
        </a:solidFill>
      </dgm:spPr>
      <dgm:t>
        <a:bodyPr/>
        <a:lstStyle/>
        <a:p>
          <a:r>
            <a:rPr lang="en-US" dirty="0"/>
            <a:t>Simulation design</a:t>
          </a:r>
        </a:p>
      </dgm:t>
    </dgm:pt>
    <dgm:pt modelId="{E29CBFDC-784C-EB47-8EDB-A004FDB2D99D}" type="parTrans" cxnId="{5D67C003-171F-8B40-B62B-9272CD8B8865}">
      <dgm:prSet/>
      <dgm:spPr/>
      <dgm:t>
        <a:bodyPr/>
        <a:lstStyle/>
        <a:p>
          <a:endParaRPr lang="en-US"/>
        </a:p>
      </dgm:t>
    </dgm:pt>
    <dgm:pt modelId="{1CFD27F1-6AC2-8043-930A-E43C4FCF0ECD}" type="sibTrans" cxnId="{5D67C003-171F-8B40-B62B-9272CD8B8865}">
      <dgm:prSet/>
      <dgm:spPr/>
      <dgm:t>
        <a:bodyPr/>
        <a:lstStyle/>
        <a:p>
          <a:endParaRPr lang="en-US"/>
        </a:p>
      </dgm:t>
    </dgm:pt>
    <dgm:pt modelId="{31EF3129-1A35-C740-A45C-CE71CA02EA58}">
      <dgm:prSet/>
      <dgm:spPr/>
      <dgm:t>
        <a:bodyPr/>
        <a:lstStyle/>
        <a:p>
          <a:r>
            <a:rPr lang="en-US" dirty="0"/>
            <a:t>Data storage &amp; collaboration</a:t>
          </a:r>
        </a:p>
      </dgm:t>
    </dgm:pt>
    <dgm:pt modelId="{79FC3F45-63EE-CF4F-88DB-DBAB5DDC5C01}" type="parTrans" cxnId="{482F1ADA-2856-0943-B97E-88E9A95A5682}">
      <dgm:prSet/>
      <dgm:spPr/>
      <dgm:t>
        <a:bodyPr/>
        <a:lstStyle/>
        <a:p>
          <a:endParaRPr lang="en-US"/>
        </a:p>
      </dgm:t>
    </dgm:pt>
    <dgm:pt modelId="{16831841-2031-6F49-9AEF-07930DE353EE}" type="sibTrans" cxnId="{482F1ADA-2856-0943-B97E-88E9A95A5682}">
      <dgm:prSet/>
      <dgm:spPr/>
      <dgm:t>
        <a:bodyPr/>
        <a:lstStyle/>
        <a:p>
          <a:endParaRPr lang="en-US"/>
        </a:p>
      </dgm:t>
    </dgm:pt>
    <dgm:pt modelId="{1211D23C-3694-284A-BAD4-D31D1D841DC1}" type="pres">
      <dgm:prSet presAssocID="{5A081882-FEEA-0E4C-A7C8-40FA6DA13839}" presName="Name0" presStyleCnt="0">
        <dgm:presLayoutVars>
          <dgm:dir/>
          <dgm:resizeHandles val="exact"/>
        </dgm:presLayoutVars>
      </dgm:prSet>
      <dgm:spPr/>
    </dgm:pt>
    <dgm:pt modelId="{736D2938-DA5D-C04F-AAF6-3206030BC603}" type="pres">
      <dgm:prSet presAssocID="{E5A64A9A-BD22-9947-B5DF-07A2AA7A1962}" presName="parTxOnly" presStyleLbl="node1" presStyleIdx="0" presStyleCnt="5">
        <dgm:presLayoutVars>
          <dgm:bulletEnabled val="1"/>
        </dgm:presLayoutVars>
      </dgm:prSet>
      <dgm:spPr/>
    </dgm:pt>
    <dgm:pt modelId="{CB3FFC40-D49B-6641-B32B-8847BF953A7A}" type="pres">
      <dgm:prSet presAssocID="{4736403A-38F6-2940-BF7F-6020665BDBCB}" presName="parSpace" presStyleCnt="0"/>
      <dgm:spPr/>
    </dgm:pt>
    <dgm:pt modelId="{DC7769DE-A47D-3E4B-A6A2-24B83523CFC0}" type="pres">
      <dgm:prSet presAssocID="{D9423B94-C9B2-3540-AB47-7A8A0D240310}" presName="parTxOnly" presStyleLbl="node1" presStyleIdx="1" presStyleCnt="5">
        <dgm:presLayoutVars>
          <dgm:bulletEnabled val="1"/>
        </dgm:presLayoutVars>
      </dgm:prSet>
      <dgm:spPr/>
    </dgm:pt>
    <dgm:pt modelId="{48F15BA1-2678-D649-B5C9-DC4F862E44B2}" type="pres">
      <dgm:prSet presAssocID="{8DB82E3B-2EBA-BE41-BBF0-8C37CC93CD27}" presName="parSpace" presStyleCnt="0"/>
      <dgm:spPr/>
    </dgm:pt>
    <dgm:pt modelId="{76944572-E006-3040-AB9D-EE153A61CC18}" type="pres">
      <dgm:prSet presAssocID="{78B02A40-7A52-B04C-BEF6-0B87306B735A}" presName="parTxOnly" presStyleLbl="node1" presStyleIdx="2" presStyleCnt="5">
        <dgm:presLayoutVars>
          <dgm:bulletEnabled val="1"/>
        </dgm:presLayoutVars>
      </dgm:prSet>
      <dgm:spPr/>
    </dgm:pt>
    <dgm:pt modelId="{454B134A-FE09-1346-B422-916D2FCBA4D8}" type="pres">
      <dgm:prSet presAssocID="{9912CC01-9322-A34C-9ACE-B71EE3A6B4AA}" presName="parSpace" presStyleCnt="0"/>
      <dgm:spPr/>
    </dgm:pt>
    <dgm:pt modelId="{39A845AE-8776-564C-918B-931BCEF6527B}" type="pres">
      <dgm:prSet presAssocID="{9B64763A-1B7C-8E4C-9E39-731A769FB7F5}" presName="parTxOnly" presStyleLbl="node1" presStyleIdx="3" presStyleCnt="5">
        <dgm:presLayoutVars>
          <dgm:bulletEnabled val="1"/>
        </dgm:presLayoutVars>
      </dgm:prSet>
      <dgm:spPr/>
    </dgm:pt>
    <dgm:pt modelId="{7E0BEAA9-9039-B244-9A49-F3C74DBA992F}" type="pres">
      <dgm:prSet presAssocID="{1CFD27F1-6AC2-8043-930A-E43C4FCF0ECD}" presName="parSpace" presStyleCnt="0"/>
      <dgm:spPr/>
    </dgm:pt>
    <dgm:pt modelId="{28B584E3-720D-7F4E-8B9D-4AD6965D53CE}" type="pres">
      <dgm:prSet presAssocID="{31EF3129-1A35-C740-A45C-CE71CA02EA58}" presName="parTxOnly" presStyleLbl="node1" presStyleIdx="4" presStyleCnt="5">
        <dgm:presLayoutVars>
          <dgm:bulletEnabled val="1"/>
        </dgm:presLayoutVars>
      </dgm:prSet>
      <dgm:spPr/>
    </dgm:pt>
  </dgm:ptLst>
  <dgm:cxnLst>
    <dgm:cxn modelId="{5D67C003-171F-8B40-B62B-9272CD8B8865}" srcId="{5A081882-FEEA-0E4C-A7C8-40FA6DA13839}" destId="{9B64763A-1B7C-8E4C-9E39-731A769FB7F5}" srcOrd="3" destOrd="0" parTransId="{E29CBFDC-784C-EB47-8EDB-A004FDB2D99D}" sibTransId="{1CFD27F1-6AC2-8043-930A-E43C4FCF0ECD}"/>
    <dgm:cxn modelId="{2C9C7307-3896-8445-8432-3087584ECD10}" srcId="{5A081882-FEEA-0E4C-A7C8-40FA6DA13839}" destId="{78B02A40-7A52-B04C-BEF6-0B87306B735A}" srcOrd="2" destOrd="0" parTransId="{C9D9693A-F28B-5B48-A24E-CB5A3DFA2758}" sibTransId="{9912CC01-9322-A34C-9ACE-B71EE3A6B4AA}"/>
    <dgm:cxn modelId="{043BE30D-D861-CE46-A7F2-11156AB5B74F}" type="presOf" srcId="{31EF3129-1A35-C740-A45C-CE71CA02EA58}" destId="{28B584E3-720D-7F4E-8B9D-4AD6965D53CE}" srcOrd="0" destOrd="0" presId="urn:microsoft.com/office/officeart/2005/8/layout/hChevron3"/>
    <dgm:cxn modelId="{1DED6E28-F89E-F14B-97A9-B037519C7F08}" type="presOf" srcId="{D9423B94-C9B2-3540-AB47-7A8A0D240310}" destId="{DC7769DE-A47D-3E4B-A6A2-24B83523CFC0}" srcOrd="0" destOrd="0" presId="urn:microsoft.com/office/officeart/2005/8/layout/hChevron3"/>
    <dgm:cxn modelId="{0DD9D15F-0DA8-0044-8D0A-98B71990B8A5}" type="presOf" srcId="{78B02A40-7A52-B04C-BEF6-0B87306B735A}" destId="{76944572-E006-3040-AB9D-EE153A61CC18}" srcOrd="0" destOrd="0" presId="urn:microsoft.com/office/officeart/2005/8/layout/hChevron3"/>
    <dgm:cxn modelId="{9AE6AF76-C8A3-5046-A8F1-BF81AA569437}" type="presOf" srcId="{9B64763A-1B7C-8E4C-9E39-731A769FB7F5}" destId="{39A845AE-8776-564C-918B-931BCEF6527B}" srcOrd="0" destOrd="0" presId="urn:microsoft.com/office/officeart/2005/8/layout/hChevron3"/>
    <dgm:cxn modelId="{381E7B77-F68F-8747-AFA7-D60DB2FCE14A}" type="presOf" srcId="{5A081882-FEEA-0E4C-A7C8-40FA6DA13839}" destId="{1211D23C-3694-284A-BAD4-D31D1D841DC1}" srcOrd="0" destOrd="0" presId="urn:microsoft.com/office/officeart/2005/8/layout/hChevron3"/>
    <dgm:cxn modelId="{CF240D86-F3B3-6049-A9E8-61B5E8D785A5}" type="presOf" srcId="{E5A64A9A-BD22-9947-B5DF-07A2AA7A1962}" destId="{736D2938-DA5D-C04F-AAF6-3206030BC603}" srcOrd="0" destOrd="0" presId="urn:microsoft.com/office/officeart/2005/8/layout/hChevron3"/>
    <dgm:cxn modelId="{F86AC98C-FE2A-A143-AACA-1F8DB225ED0A}" srcId="{5A081882-FEEA-0E4C-A7C8-40FA6DA13839}" destId="{D9423B94-C9B2-3540-AB47-7A8A0D240310}" srcOrd="1" destOrd="0" parTransId="{F09CDB7A-EDA0-BA44-9766-BDCD0393B879}" sibTransId="{8DB82E3B-2EBA-BE41-BBF0-8C37CC93CD27}"/>
    <dgm:cxn modelId="{0816D8AD-C4CB-7D4C-8C82-3812A237D0BA}" srcId="{5A081882-FEEA-0E4C-A7C8-40FA6DA13839}" destId="{E5A64A9A-BD22-9947-B5DF-07A2AA7A1962}" srcOrd="0" destOrd="0" parTransId="{2999B7FA-03C1-B245-9B05-A5D46019F817}" sibTransId="{4736403A-38F6-2940-BF7F-6020665BDBCB}"/>
    <dgm:cxn modelId="{482F1ADA-2856-0943-B97E-88E9A95A5682}" srcId="{5A081882-FEEA-0E4C-A7C8-40FA6DA13839}" destId="{31EF3129-1A35-C740-A45C-CE71CA02EA58}" srcOrd="4" destOrd="0" parTransId="{79FC3F45-63EE-CF4F-88DB-DBAB5DDC5C01}" sibTransId="{16831841-2031-6F49-9AEF-07930DE353EE}"/>
    <dgm:cxn modelId="{1CF782B7-8CBE-B548-AD7B-D40BC01EA8A7}" type="presParOf" srcId="{1211D23C-3694-284A-BAD4-D31D1D841DC1}" destId="{736D2938-DA5D-C04F-AAF6-3206030BC603}" srcOrd="0" destOrd="0" presId="urn:microsoft.com/office/officeart/2005/8/layout/hChevron3"/>
    <dgm:cxn modelId="{E9E2B6A6-2891-1642-BD90-78786A5920DF}" type="presParOf" srcId="{1211D23C-3694-284A-BAD4-D31D1D841DC1}" destId="{CB3FFC40-D49B-6641-B32B-8847BF953A7A}" srcOrd="1" destOrd="0" presId="urn:microsoft.com/office/officeart/2005/8/layout/hChevron3"/>
    <dgm:cxn modelId="{F5D6FB77-49D0-8E4A-B663-B292686EC641}" type="presParOf" srcId="{1211D23C-3694-284A-BAD4-D31D1D841DC1}" destId="{DC7769DE-A47D-3E4B-A6A2-24B83523CFC0}" srcOrd="2" destOrd="0" presId="urn:microsoft.com/office/officeart/2005/8/layout/hChevron3"/>
    <dgm:cxn modelId="{81482C6F-4DF4-644C-ACD2-C25FDC366D65}" type="presParOf" srcId="{1211D23C-3694-284A-BAD4-D31D1D841DC1}" destId="{48F15BA1-2678-D649-B5C9-DC4F862E44B2}" srcOrd="3" destOrd="0" presId="urn:microsoft.com/office/officeart/2005/8/layout/hChevron3"/>
    <dgm:cxn modelId="{98EEDB36-3715-914E-9DDB-853AD48CC758}" type="presParOf" srcId="{1211D23C-3694-284A-BAD4-D31D1D841DC1}" destId="{76944572-E006-3040-AB9D-EE153A61CC18}" srcOrd="4" destOrd="0" presId="urn:microsoft.com/office/officeart/2005/8/layout/hChevron3"/>
    <dgm:cxn modelId="{BDD2447F-E936-A743-AF20-716F475F2275}" type="presParOf" srcId="{1211D23C-3694-284A-BAD4-D31D1D841DC1}" destId="{454B134A-FE09-1346-B422-916D2FCBA4D8}" srcOrd="5" destOrd="0" presId="urn:microsoft.com/office/officeart/2005/8/layout/hChevron3"/>
    <dgm:cxn modelId="{702659BB-F769-AE4C-B61D-88D136942458}" type="presParOf" srcId="{1211D23C-3694-284A-BAD4-D31D1D841DC1}" destId="{39A845AE-8776-564C-918B-931BCEF6527B}" srcOrd="6" destOrd="0" presId="urn:microsoft.com/office/officeart/2005/8/layout/hChevron3"/>
    <dgm:cxn modelId="{A309D7CA-F327-9C40-A6BC-265C7D89E801}" type="presParOf" srcId="{1211D23C-3694-284A-BAD4-D31D1D841DC1}" destId="{7E0BEAA9-9039-B244-9A49-F3C74DBA992F}" srcOrd="7" destOrd="0" presId="urn:microsoft.com/office/officeart/2005/8/layout/hChevron3"/>
    <dgm:cxn modelId="{9F7190E1-A711-E343-A477-3C513AFCD456}" type="presParOf" srcId="{1211D23C-3694-284A-BAD4-D31D1D841DC1}" destId="{28B584E3-720D-7F4E-8B9D-4AD6965D53CE}"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081882-FEEA-0E4C-A7C8-40FA6DA13839}" type="doc">
      <dgm:prSet loTypeId="urn:microsoft.com/office/officeart/2005/8/layout/hChevron3" loCatId="" qsTypeId="urn:microsoft.com/office/officeart/2005/8/quickstyle/simple1" qsCatId="simple" csTypeId="urn:microsoft.com/office/officeart/2005/8/colors/colorful1" csCatId="colorful" phldr="1"/>
      <dgm:spPr/>
    </dgm:pt>
    <dgm:pt modelId="{E5A64A9A-BD22-9947-B5DF-07A2AA7A1962}">
      <dgm:prSet phldrT="[Text]" custT="1"/>
      <dgm:spPr>
        <a:solidFill>
          <a:schemeClr val="accent4"/>
        </a:solidFill>
      </dgm:spPr>
      <dgm:t>
        <a:bodyPr/>
        <a:lstStyle/>
        <a:p>
          <a:r>
            <a:rPr lang="en-US" sz="2100" dirty="0"/>
            <a:t>Data collection</a:t>
          </a:r>
        </a:p>
      </dgm:t>
    </dgm:pt>
    <dgm:pt modelId="{2999B7FA-03C1-B245-9B05-A5D46019F817}" type="parTrans" cxnId="{0816D8AD-C4CB-7D4C-8C82-3812A237D0BA}">
      <dgm:prSet/>
      <dgm:spPr/>
      <dgm:t>
        <a:bodyPr/>
        <a:lstStyle/>
        <a:p>
          <a:endParaRPr lang="en-US"/>
        </a:p>
      </dgm:t>
    </dgm:pt>
    <dgm:pt modelId="{4736403A-38F6-2940-BF7F-6020665BDBCB}" type="sibTrans" cxnId="{0816D8AD-C4CB-7D4C-8C82-3812A237D0BA}">
      <dgm:prSet/>
      <dgm:spPr/>
      <dgm:t>
        <a:bodyPr/>
        <a:lstStyle/>
        <a:p>
          <a:endParaRPr lang="en-US"/>
        </a:p>
      </dgm:t>
    </dgm:pt>
    <dgm:pt modelId="{D9423B94-C9B2-3540-AB47-7A8A0D240310}">
      <dgm:prSet phldrT="[Text]"/>
      <dgm:spPr>
        <a:solidFill>
          <a:schemeClr val="accent1"/>
        </a:solidFill>
      </dgm:spPr>
      <dgm:t>
        <a:bodyPr/>
        <a:lstStyle/>
        <a:p>
          <a:r>
            <a:rPr lang="en-US" dirty="0"/>
            <a:t>Ethical concerns</a:t>
          </a:r>
        </a:p>
      </dgm:t>
    </dgm:pt>
    <dgm:pt modelId="{F09CDB7A-EDA0-BA44-9766-BDCD0393B879}" type="parTrans" cxnId="{F86AC98C-FE2A-A143-AACA-1F8DB225ED0A}">
      <dgm:prSet/>
      <dgm:spPr/>
      <dgm:t>
        <a:bodyPr/>
        <a:lstStyle/>
        <a:p>
          <a:endParaRPr lang="en-US"/>
        </a:p>
      </dgm:t>
    </dgm:pt>
    <dgm:pt modelId="{8DB82E3B-2EBA-BE41-BBF0-8C37CC93CD27}" type="sibTrans" cxnId="{F86AC98C-FE2A-A143-AACA-1F8DB225ED0A}">
      <dgm:prSet/>
      <dgm:spPr/>
      <dgm:t>
        <a:bodyPr/>
        <a:lstStyle/>
        <a:p>
          <a:endParaRPr lang="en-US"/>
        </a:p>
      </dgm:t>
    </dgm:pt>
    <dgm:pt modelId="{78B02A40-7A52-B04C-BEF6-0B87306B735A}">
      <dgm:prSet phldrT="[Text]"/>
      <dgm:spPr>
        <a:solidFill>
          <a:schemeClr val="accent5"/>
        </a:solidFill>
      </dgm:spPr>
      <dgm:t>
        <a:bodyPr/>
        <a:lstStyle/>
        <a:p>
          <a:r>
            <a:rPr lang="en-US" dirty="0"/>
            <a:t>Privacy protection</a:t>
          </a:r>
        </a:p>
      </dgm:t>
    </dgm:pt>
    <dgm:pt modelId="{C9D9693A-F28B-5B48-A24E-CB5A3DFA2758}" type="parTrans" cxnId="{2C9C7307-3896-8445-8432-3087584ECD10}">
      <dgm:prSet/>
      <dgm:spPr/>
      <dgm:t>
        <a:bodyPr/>
        <a:lstStyle/>
        <a:p>
          <a:endParaRPr lang="en-US"/>
        </a:p>
      </dgm:t>
    </dgm:pt>
    <dgm:pt modelId="{9912CC01-9322-A34C-9ACE-B71EE3A6B4AA}" type="sibTrans" cxnId="{2C9C7307-3896-8445-8432-3087584ECD10}">
      <dgm:prSet/>
      <dgm:spPr/>
      <dgm:t>
        <a:bodyPr/>
        <a:lstStyle/>
        <a:p>
          <a:endParaRPr lang="en-US"/>
        </a:p>
      </dgm:t>
    </dgm:pt>
    <dgm:pt modelId="{9B64763A-1B7C-8E4C-9E39-731A769FB7F5}">
      <dgm:prSet/>
      <dgm:spPr>
        <a:solidFill>
          <a:schemeClr val="accent2"/>
        </a:solidFill>
      </dgm:spPr>
      <dgm:t>
        <a:bodyPr/>
        <a:lstStyle/>
        <a:p>
          <a:r>
            <a:rPr lang="en-US" dirty="0"/>
            <a:t>Simulation design</a:t>
          </a:r>
        </a:p>
      </dgm:t>
    </dgm:pt>
    <dgm:pt modelId="{E29CBFDC-784C-EB47-8EDB-A004FDB2D99D}" type="parTrans" cxnId="{5D67C003-171F-8B40-B62B-9272CD8B8865}">
      <dgm:prSet/>
      <dgm:spPr/>
      <dgm:t>
        <a:bodyPr/>
        <a:lstStyle/>
        <a:p>
          <a:endParaRPr lang="en-US"/>
        </a:p>
      </dgm:t>
    </dgm:pt>
    <dgm:pt modelId="{1CFD27F1-6AC2-8043-930A-E43C4FCF0ECD}" type="sibTrans" cxnId="{5D67C003-171F-8B40-B62B-9272CD8B8865}">
      <dgm:prSet/>
      <dgm:spPr/>
      <dgm:t>
        <a:bodyPr/>
        <a:lstStyle/>
        <a:p>
          <a:endParaRPr lang="en-US"/>
        </a:p>
      </dgm:t>
    </dgm:pt>
    <dgm:pt modelId="{31EF3129-1A35-C740-A45C-CE71CA02EA58}">
      <dgm:prSet/>
      <dgm:spPr/>
      <dgm:t>
        <a:bodyPr/>
        <a:lstStyle/>
        <a:p>
          <a:r>
            <a:rPr lang="en-US" dirty="0"/>
            <a:t>Data storage &amp; collaboration</a:t>
          </a:r>
        </a:p>
      </dgm:t>
    </dgm:pt>
    <dgm:pt modelId="{79FC3F45-63EE-CF4F-88DB-DBAB5DDC5C01}" type="parTrans" cxnId="{482F1ADA-2856-0943-B97E-88E9A95A5682}">
      <dgm:prSet/>
      <dgm:spPr/>
      <dgm:t>
        <a:bodyPr/>
        <a:lstStyle/>
        <a:p>
          <a:endParaRPr lang="en-US"/>
        </a:p>
      </dgm:t>
    </dgm:pt>
    <dgm:pt modelId="{16831841-2031-6F49-9AEF-07930DE353EE}" type="sibTrans" cxnId="{482F1ADA-2856-0943-B97E-88E9A95A5682}">
      <dgm:prSet/>
      <dgm:spPr/>
      <dgm:t>
        <a:bodyPr/>
        <a:lstStyle/>
        <a:p>
          <a:endParaRPr lang="en-US"/>
        </a:p>
      </dgm:t>
    </dgm:pt>
    <dgm:pt modelId="{1211D23C-3694-284A-BAD4-D31D1D841DC1}" type="pres">
      <dgm:prSet presAssocID="{5A081882-FEEA-0E4C-A7C8-40FA6DA13839}" presName="Name0" presStyleCnt="0">
        <dgm:presLayoutVars>
          <dgm:dir/>
          <dgm:resizeHandles val="exact"/>
        </dgm:presLayoutVars>
      </dgm:prSet>
      <dgm:spPr/>
    </dgm:pt>
    <dgm:pt modelId="{736D2938-DA5D-C04F-AAF6-3206030BC603}" type="pres">
      <dgm:prSet presAssocID="{E5A64A9A-BD22-9947-B5DF-07A2AA7A1962}" presName="parTxOnly" presStyleLbl="node1" presStyleIdx="0" presStyleCnt="5">
        <dgm:presLayoutVars>
          <dgm:bulletEnabled val="1"/>
        </dgm:presLayoutVars>
      </dgm:prSet>
      <dgm:spPr/>
    </dgm:pt>
    <dgm:pt modelId="{CB3FFC40-D49B-6641-B32B-8847BF953A7A}" type="pres">
      <dgm:prSet presAssocID="{4736403A-38F6-2940-BF7F-6020665BDBCB}" presName="parSpace" presStyleCnt="0"/>
      <dgm:spPr/>
    </dgm:pt>
    <dgm:pt modelId="{DC7769DE-A47D-3E4B-A6A2-24B83523CFC0}" type="pres">
      <dgm:prSet presAssocID="{D9423B94-C9B2-3540-AB47-7A8A0D240310}" presName="parTxOnly" presStyleLbl="node1" presStyleIdx="1" presStyleCnt="5">
        <dgm:presLayoutVars>
          <dgm:bulletEnabled val="1"/>
        </dgm:presLayoutVars>
      </dgm:prSet>
      <dgm:spPr/>
    </dgm:pt>
    <dgm:pt modelId="{48F15BA1-2678-D649-B5C9-DC4F862E44B2}" type="pres">
      <dgm:prSet presAssocID="{8DB82E3B-2EBA-BE41-BBF0-8C37CC93CD27}" presName="parSpace" presStyleCnt="0"/>
      <dgm:spPr/>
    </dgm:pt>
    <dgm:pt modelId="{76944572-E006-3040-AB9D-EE153A61CC18}" type="pres">
      <dgm:prSet presAssocID="{78B02A40-7A52-B04C-BEF6-0B87306B735A}" presName="parTxOnly" presStyleLbl="node1" presStyleIdx="2" presStyleCnt="5">
        <dgm:presLayoutVars>
          <dgm:bulletEnabled val="1"/>
        </dgm:presLayoutVars>
      </dgm:prSet>
      <dgm:spPr/>
    </dgm:pt>
    <dgm:pt modelId="{454B134A-FE09-1346-B422-916D2FCBA4D8}" type="pres">
      <dgm:prSet presAssocID="{9912CC01-9322-A34C-9ACE-B71EE3A6B4AA}" presName="parSpace" presStyleCnt="0"/>
      <dgm:spPr/>
    </dgm:pt>
    <dgm:pt modelId="{39A845AE-8776-564C-918B-931BCEF6527B}" type="pres">
      <dgm:prSet presAssocID="{9B64763A-1B7C-8E4C-9E39-731A769FB7F5}" presName="parTxOnly" presStyleLbl="node1" presStyleIdx="3" presStyleCnt="5">
        <dgm:presLayoutVars>
          <dgm:bulletEnabled val="1"/>
        </dgm:presLayoutVars>
      </dgm:prSet>
      <dgm:spPr/>
    </dgm:pt>
    <dgm:pt modelId="{7E0BEAA9-9039-B244-9A49-F3C74DBA992F}" type="pres">
      <dgm:prSet presAssocID="{1CFD27F1-6AC2-8043-930A-E43C4FCF0ECD}" presName="parSpace" presStyleCnt="0"/>
      <dgm:spPr/>
    </dgm:pt>
    <dgm:pt modelId="{28B584E3-720D-7F4E-8B9D-4AD6965D53CE}" type="pres">
      <dgm:prSet presAssocID="{31EF3129-1A35-C740-A45C-CE71CA02EA58}" presName="parTxOnly" presStyleLbl="node1" presStyleIdx="4" presStyleCnt="5">
        <dgm:presLayoutVars>
          <dgm:bulletEnabled val="1"/>
        </dgm:presLayoutVars>
      </dgm:prSet>
      <dgm:spPr/>
    </dgm:pt>
  </dgm:ptLst>
  <dgm:cxnLst>
    <dgm:cxn modelId="{5D67C003-171F-8B40-B62B-9272CD8B8865}" srcId="{5A081882-FEEA-0E4C-A7C8-40FA6DA13839}" destId="{9B64763A-1B7C-8E4C-9E39-731A769FB7F5}" srcOrd="3" destOrd="0" parTransId="{E29CBFDC-784C-EB47-8EDB-A004FDB2D99D}" sibTransId="{1CFD27F1-6AC2-8043-930A-E43C4FCF0ECD}"/>
    <dgm:cxn modelId="{2C9C7307-3896-8445-8432-3087584ECD10}" srcId="{5A081882-FEEA-0E4C-A7C8-40FA6DA13839}" destId="{78B02A40-7A52-B04C-BEF6-0B87306B735A}" srcOrd="2" destOrd="0" parTransId="{C9D9693A-F28B-5B48-A24E-CB5A3DFA2758}" sibTransId="{9912CC01-9322-A34C-9ACE-B71EE3A6B4AA}"/>
    <dgm:cxn modelId="{043BE30D-D861-CE46-A7F2-11156AB5B74F}" type="presOf" srcId="{31EF3129-1A35-C740-A45C-CE71CA02EA58}" destId="{28B584E3-720D-7F4E-8B9D-4AD6965D53CE}" srcOrd="0" destOrd="0" presId="urn:microsoft.com/office/officeart/2005/8/layout/hChevron3"/>
    <dgm:cxn modelId="{1DED6E28-F89E-F14B-97A9-B037519C7F08}" type="presOf" srcId="{D9423B94-C9B2-3540-AB47-7A8A0D240310}" destId="{DC7769DE-A47D-3E4B-A6A2-24B83523CFC0}" srcOrd="0" destOrd="0" presId="urn:microsoft.com/office/officeart/2005/8/layout/hChevron3"/>
    <dgm:cxn modelId="{0DD9D15F-0DA8-0044-8D0A-98B71990B8A5}" type="presOf" srcId="{78B02A40-7A52-B04C-BEF6-0B87306B735A}" destId="{76944572-E006-3040-AB9D-EE153A61CC18}" srcOrd="0" destOrd="0" presId="urn:microsoft.com/office/officeart/2005/8/layout/hChevron3"/>
    <dgm:cxn modelId="{9AE6AF76-C8A3-5046-A8F1-BF81AA569437}" type="presOf" srcId="{9B64763A-1B7C-8E4C-9E39-731A769FB7F5}" destId="{39A845AE-8776-564C-918B-931BCEF6527B}" srcOrd="0" destOrd="0" presId="urn:microsoft.com/office/officeart/2005/8/layout/hChevron3"/>
    <dgm:cxn modelId="{381E7B77-F68F-8747-AFA7-D60DB2FCE14A}" type="presOf" srcId="{5A081882-FEEA-0E4C-A7C8-40FA6DA13839}" destId="{1211D23C-3694-284A-BAD4-D31D1D841DC1}" srcOrd="0" destOrd="0" presId="urn:microsoft.com/office/officeart/2005/8/layout/hChevron3"/>
    <dgm:cxn modelId="{CF240D86-F3B3-6049-A9E8-61B5E8D785A5}" type="presOf" srcId="{E5A64A9A-BD22-9947-B5DF-07A2AA7A1962}" destId="{736D2938-DA5D-C04F-AAF6-3206030BC603}" srcOrd="0" destOrd="0" presId="urn:microsoft.com/office/officeart/2005/8/layout/hChevron3"/>
    <dgm:cxn modelId="{F86AC98C-FE2A-A143-AACA-1F8DB225ED0A}" srcId="{5A081882-FEEA-0E4C-A7C8-40FA6DA13839}" destId="{D9423B94-C9B2-3540-AB47-7A8A0D240310}" srcOrd="1" destOrd="0" parTransId="{F09CDB7A-EDA0-BA44-9766-BDCD0393B879}" sibTransId="{8DB82E3B-2EBA-BE41-BBF0-8C37CC93CD27}"/>
    <dgm:cxn modelId="{0816D8AD-C4CB-7D4C-8C82-3812A237D0BA}" srcId="{5A081882-FEEA-0E4C-A7C8-40FA6DA13839}" destId="{E5A64A9A-BD22-9947-B5DF-07A2AA7A1962}" srcOrd="0" destOrd="0" parTransId="{2999B7FA-03C1-B245-9B05-A5D46019F817}" sibTransId="{4736403A-38F6-2940-BF7F-6020665BDBCB}"/>
    <dgm:cxn modelId="{482F1ADA-2856-0943-B97E-88E9A95A5682}" srcId="{5A081882-FEEA-0E4C-A7C8-40FA6DA13839}" destId="{31EF3129-1A35-C740-A45C-CE71CA02EA58}" srcOrd="4" destOrd="0" parTransId="{79FC3F45-63EE-CF4F-88DB-DBAB5DDC5C01}" sibTransId="{16831841-2031-6F49-9AEF-07930DE353EE}"/>
    <dgm:cxn modelId="{1CF782B7-8CBE-B548-AD7B-D40BC01EA8A7}" type="presParOf" srcId="{1211D23C-3694-284A-BAD4-D31D1D841DC1}" destId="{736D2938-DA5D-C04F-AAF6-3206030BC603}" srcOrd="0" destOrd="0" presId="urn:microsoft.com/office/officeart/2005/8/layout/hChevron3"/>
    <dgm:cxn modelId="{E9E2B6A6-2891-1642-BD90-78786A5920DF}" type="presParOf" srcId="{1211D23C-3694-284A-BAD4-D31D1D841DC1}" destId="{CB3FFC40-D49B-6641-B32B-8847BF953A7A}" srcOrd="1" destOrd="0" presId="urn:microsoft.com/office/officeart/2005/8/layout/hChevron3"/>
    <dgm:cxn modelId="{F5D6FB77-49D0-8E4A-B663-B292686EC641}" type="presParOf" srcId="{1211D23C-3694-284A-BAD4-D31D1D841DC1}" destId="{DC7769DE-A47D-3E4B-A6A2-24B83523CFC0}" srcOrd="2" destOrd="0" presId="urn:microsoft.com/office/officeart/2005/8/layout/hChevron3"/>
    <dgm:cxn modelId="{81482C6F-4DF4-644C-ACD2-C25FDC366D65}" type="presParOf" srcId="{1211D23C-3694-284A-BAD4-D31D1D841DC1}" destId="{48F15BA1-2678-D649-B5C9-DC4F862E44B2}" srcOrd="3" destOrd="0" presId="urn:microsoft.com/office/officeart/2005/8/layout/hChevron3"/>
    <dgm:cxn modelId="{98EEDB36-3715-914E-9DDB-853AD48CC758}" type="presParOf" srcId="{1211D23C-3694-284A-BAD4-D31D1D841DC1}" destId="{76944572-E006-3040-AB9D-EE153A61CC18}" srcOrd="4" destOrd="0" presId="urn:microsoft.com/office/officeart/2005/8/layout/hChevron3"/>
    <dgm:cxn modelId="{BDD2447F-E936-A743-AF20-716F475F2275}" type="presParOf" srcId="{1211D23C-3694-284A-BAD4-D31D1D841DC1}" destId="{454B134A-FE09-1346-B422-916D2FCBA4D8}" srcOrd="5" destOrd="0" presId="urn:microsoft.com/office/officeart/2005/8/layout/hChevron3"/>
    <dgm:cxn modelId="{702659BB-F769-AE4C-B61D-88D136942458}" type="presParOf" srcId="{1211D23C-3694-284A-BAD4-D31D1D841DC1}" destId="{39A845AE-8776-564C-918B-931BCEF6527B}" srcOrd="6" destOrd="0" presId="urn:microsoft.com/office/officeart/2005/8/layout/hChevron3"/>
    <dgm:cxn modelId="{A309D7CA-F327-9C40-A6BC-265C7D89E801}" type="presParOf" srcId="{1211D23C-3694-284A-BAD4-D31D1D841DC1}" destId="{7E0BEAA9-9039-B244-9A49-F3C74DBA992F}" srcOrd="7" destOrd="0" presId="urn:microsoft.com/office/officeart/2005/8/layout/hChevron3"/>
    <dgm:cxn modelId="{9F7190E1-A711-E343-A477-3C513AFCD456}" type="presParOf" srcId="{1211D23C-3694-284A-BAD4-D31D1D841DC1}" destId="{28B584E3-720D-7F4E-8B9D-4AD6965D53C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081882-FEEA-0E4C-A7C8-40FA6DA13839}" type="doc">
      <dgm:prSet loTypeId="urn:microsoft.com/office/officeart/2005/8/layout/hChevron3" loCatId="" qsTypeId="urn:microsoft.com/office/officeart/2005/8/quickstyle/simple1" qsCatId="simple" csTypeId="urn:microsoft.com/office/officeart/2005/8/colors/colorful1" csCatId="colorful" phldr="1"/>
      <dgm:spPr/>
    </dgm:pt>
    <dgm:pt modelId="{E5A64A9A-BD22-9947-B5DF-07A2AA7A1962}">
      <dgm:prSet phldrT="[Text]" custT="1"/>
      <dgm:spPr>
        <a:solidFill>
          <a:schemeClr val="accent4"/>
        </a:solidFill>
      </dgm:spPr>
      <dgm:t>
        <a:bodyPr/>
        <a:lstStyle/>
        <a:p>
          <a:r>
            <a:rPr lang="en-US" sz="2100" dirty="0"/>
            <a:t>Data collection</a:t>
          </a:r>
        </a:p>
      </dgm:t>
    </dgm:pt>
    <dgm:pt modelId="{2999B7FA-03C1-B245-9B05-A5D46019F817}" type="parTrans" cxnId="{0816D8AD-C4CB-7D4C-8C82-3812A237D0BA}">
      <dgm:prSet/>
      <dgm:spPr/>
      <dgm:t>
        <a:bodyPr/>
        <a:lstStyle/>
        <a:p>
          <a:endParaRPr lang="en-US"/>
        </a:p>
      </dgm:t>
    </dgm:pt>
    <dgm:pt modelId="{4736403A-38F6-2940-BF7F-6020665BDBCB}" type="sibTrans" cxnId="{0816D8AD-C4CB-7D4C-8C82-3812A237D0BA}">
      <dgm:prSet/>
      <dgm:spPr/>
      <dgm:t>
        <a:bodyPr/>
        <a:lstStyle/>
        <a:p>
          <a:endParaRPr lang="en-US"/>
        </a:p>
      </dgm:t>
    </dgm:pt>
    <dgm:pt modelId="{D9423B94-C9B2-3540-AB47-7A8A0D240310}">
      <dgm:prSet phldrT="[Text]"/>
      <dgm:spPr>
        <a:solidFill>
          <a:schemeClr val="accent1"/>
        </a:solidFill>
      </dgm:spPr>
      <dgm:t>
        <a:bodyPr/>
        <a:lstStyle/>
        <a:p>
          <a:r>
            <a:rPr lang="en-US" dirty="0"/>
            <a:t>Ethical concerns</a:t>
          </a:r>
        </a:p>
      </dgm:t>
    </dgm:pt>
    <dgm:pt modelId="{F09CDB7A-EDA0-BA44-9766-BDCD0393B879}" type="parTrans" cxnId="{F86AC98C-FE2A-A143-AACA-1F8DB225ED0A}">
      <dgm:prSet/>
      <dgm:spPr/>
      <dgm:t>
        <a:bodyPr/>
        <a:lstStyle/>
        <a:p>
          <a:endParaRPr lang="en-US"/>
        </a:p>
      </dgm:t>
    </dgm:pt>
    <dgm:pt modelId="{8DB82E3B-2EBA-BE41-BBF0-8C37CC93CD27}" type="sibTrans" cxnId="{F86AC98C-FE2A-A143-AACA-1F8DB225ED0A}">
      <dgm:prSet/>
      <dgm:spPr/>
      <dgm:t>
        <a:bodyPr/>
        <a:lstStyle/>
        <a:p>
          <a:endParaRPr lang="en-US"/>
        </a:p>
      </dgm:t>
    </dgm:pt>
    <dgm:pt modelId="{78B02A40-7A52-B04C-BEF6-0B87306B735A}">
      <dgm:prSet phldrT="[Text]"/>
      <dgm:spPr>
        <a:solidFill>
          <a:schemeClr val="accent5"/>
        </a:solidFill>
      </dgm:spPr>
      <dgm:t>
        <a:bodyPr/>
        <a:lstStyle/>
        <a:p>
          <a:r>
            <a:rPr lang="en-US" dirty="0"/>
            <a:t>Privacy protection</a:t>
          </a:r>
        </a:p>
      </dgm:t>
    </dgm:pt>
    <dgm:pt modelId="{C9D9693A-F28B-5B48-A24E-CB5A3DFA2758}" type="parTrans" cxnId="{2C9C7307-3896-8445-8432-3087584ECD10}">
      <dgm:prSet/>
      <dgm:spPr/>
      <dgm:t>
        <a:bodyPr/>
        <a:lstStyle/>
        <a:p>
          <a:endParaRPr lang="en-US"/>
        </a:p>
      </dgm:t>
    </dgm:pt>
    <dgm:pt modelId="{9912CC01-9322-A34C-9ACE-B71EE3A6B4AA}" type="sibTrans" cxnId="{2C9C7307-3896-8445-8432-3087584ECD10}">
      <dgm:prSet/>
      <dgm:spPr/>
      <dgm:t>
        <a:bodyPr/>
        <a:lstStyle/>
        <a:p>
          <a:endParaRPr lang="en-US"/>
        </a:p>
      </dgm:t>
    </dgm:pt>
    <dgm:pt modelId="{9B64763A-1B7C-8E4C-9E39-731A769FB7F5}">
      <dgm:prSet/>
      <dgm:spPr>
        <a:solidFill>
          <a:schemeClr val="accent2"/>
        </a:solidFill>
      </dgm:spPr>
      <dgm:t>
        <a:bodyPr/>
        <a:lstStyle/>
        <a:p>
          <a:r>
            <a:rPr lang="en-US" dirty="0"/>
            <a:t>Simulation design &amp; analysis</a:t>
          </a:r>
        </a:p>
      </dgm:t>
    </dgm:pt>
    <dgm:pt modelId="{E29CBFDC-784C-EB47-8EDB-A004FDB2D99D}" type="parTrans" cxnId="{5D67C003-171F-8B40-B62B-9272CD8B8865}">
      <dgm:prSet/>
      <dgm:spPr/>
      <dgm:t>
        <a:bodyPr/>
        <a:lstStyle/>
        <a:p>
          <a:endParaRPr lang="en-US"/>
        </a:p>
      </dgm:t>
    </dgm:pt>
    <dgm:pt modelId="{1CFD27F1-6AC2-8043-930A-E43C4FCF0ECD}" type="sibTrans" cxnId="{5D67C003-171F-8B40-B62B-9272CD8B8865}">
      <dgm:prSet/>
      <dgm:spPr/>
      <dgm:t>
        <a:bodyPr/>
        <a:lstStyle/>
        <a:p>
          <a:endParaRPr lang="en-US"/>
        </a:p>
      </dgm:t>
    </dgm:pt>
    <dgm:pt modelId="{31EF3129-1A35-C740-A45C-CE71CA02EA58}">
      <dgm:prSet/>
      <dgm:spPr/>
      <dgm:t>
        <a:bodyPr/>
        <a:lstStyle/>
        <a:p>
          <a:r>
            <a:rPr lang="en-US" dirty="0"/>
            <a:t>Data storage &amp; collaboration</a:t>
          </a:r>
        </a:p>
      </dgm:t>
    </dgm:pt>
    <dgm:pt modelId="{79FC3F45-63EE-CF4F-88DB-DBAB5DDC5C01}" type="parTrans" cxnId="{482F1ADA-2856-0943-B97E-88E9A95A5682}">
      <dgm:prSet/>
      <dgm:spPr/>
      <dgm:t>
        <a:bodyPr/>
        <a:lstStyle/>
        <a:p>
          <a:endParaRPr lang="en-US"/>
        </a:p>
      </dgm:t>
    </dgm:pt>
    <dgm:pt modelId="{16831841-2031-6F49-9AEF-07930DE353EE}" type="sibTrans" cxnId="{482F1ADA-2856-0943-B97E-88E9A95A5682}">
      <dgm:prSet/>
      <dgm:spPr/>
      <dgm:t>
        <a:bodyPr/>
        <a:lstStyle/>
        <a:p>
          <a:endParaRPr lang="en-US"/>
        </a:p>
      </dgm:t>
    </dgm:pt>
    <dgm:pt modelId="{1211D23C-3694-284A-BAD4-D31D1D841DC1}" type="pres">
      <dgm:prSet presAssocID="{5A081882-FEEA-0E4C-A7C8-40FA6DA13839}" presName="Name0" presStyleCnt="0">
        <dgm:presLayoutVars>
          <dgm:dir/>
          <dgm:resizeHandles val="exact"/>
        </dgm:presLayoutVars>
      </dgm:prSet>
      <dgm:spPr/>
    </dgm:pt>
    <dgm:pt modelId="{736D2938-DA5D-C04F-AAF6-3206030BC603}" type="pres">
      <dgm:prSet presAssocID="{E5A64A9A-BD22-9947-B5DF-07A2AA7A1962}" presName="parTxOnly" presStyleLbl="node1" presStyleIdx="0" presStyleCnt="5">
        <dgm:presLayoutVars>
          <dgm:bulletEnabled val="1"/>
        </dgm:presLayoutVars>
      </dgm:prSet>
      <dgm:spPr/>
    </dgm:pt>
    <dgm:pt modelId="{CB3FFC40-D49B-6641-B32B-8847BF953A7A}" type="pres">
      <dgm:prSet presAssocID="{4736403A-38F6-2940-BF7F-6020665BDBCB}" presName="parSpace" presStyleCnt="0"/>
      <dgm:spPr/>
    </dgm:pt>
    <dgm:pt modelId="{DC7769DE-A47D-3E4B-A6A2-24B83523CFC0}" type="pres">
      <dgm:prSet presAssocID="{D9423B94-C9B2-3540-AB47-7A8A0D240310}" presName="parTxOnly" presStyleLbl="node1" presStyleIdx="1" presStyleCnt="5">
        <dgm:presLayoutVars>
          <dgm:bulletEnabled val="1"/>
        </dgm:presLayoutVars>
      </dgm:prSet>
      <dgm:spPr/>
    </dgm:pt>
    <dgm:pt modelId="{48F15BA1-2678-D649-B5C9-DC4F862E44B2}" type="pres">
      <dgm:prSet presAssocID="{8DB82E3B-2EBA-BE41-BBF0-8C37CC93CD27}" presName="parSpace" presStyleCnt="0"/>
      <dgm:spPr/>
    </dgm:pt>
    <dgm:pt modelId="{76944572-E006-3040-AB9D-EE153A61CC18}" type="pres">
      <dgm:prSet presAssocID="{78B02A40-7A52-B04C-BEF6-0B87306B735A}" presName="parTxOnly" presStyleLbl="node1" presStyleIdx="2" presStyleCnt="5">
        <dgm:presLayoutVars>
          <dgm:bulletEnabled val="1"/>
        </dgm:presLayoutVars>
      </dgm:prSet>
      <dgm:spPr/>
    </dgm:pt>
    <dgm:pt modelId="{454B134A-FE09-1346-B422-916D2FCBA4D8}" type="pres">
      <dgm:prSet presAssocID="{9912CC01-9322-A34C-9ACE-B71EE3A6B4AA}" presName="parSpace" presStyleCnt="0"/>
      <dgm:spPr/>
    </dgm:pt>
    <dgm:pt modelId="{39A845AE-8776-564C-918B-931BCEF6527B}" type="pres">
      <dgm:prSet presAssocID="{9B64763A-1B7C-8E4C-9E39-731A769FB7F5}" presName="parTxOnly" presStyleLbl="node1" presStyleIdx="3" presStyleCnt="5">
        <dgm:presLayoutVars>
          <dgm:bulletEnabled val="1"/>
        </dgm:presLayoutVars>
      </dgm:prSet>
      <dgm:spPr/>
    </dgm:pt>
    <dgm:pt modelId="{7E0BEAA9-9039-B244-9A49-F3C74DBA992F}" type="pres">
      <dgm:prSet presAssocID="{1CFD27F1-6AC2-8043-930A-E43C4FCF0ECD}" presName="parSpace" presStyleCnt="0"/>
      <dgm:spPr/>
    </dgm:pt>
    <dgm:pt modelId="{28B584E3-720D-7F4E-8B9D-4AD6965D53CE}" type="pres">
      <dgm:prSet presAssocID="{31EF3129-1A35-C740-A45C-CE71CA02EA58}" presName="parTxOnly" presStyleLbl="node1" presStyleIdx="4" presStyleCnt="5">
        <dgm:presLayoutVars>
          <dgm:bulletEnabled val="1"/>
        </dgm:presLayoutVars>
      </dgm:prSet>
      <dgm:spPr/>
    </dgm:pt>
  </dgm:ptLst>
  <dgm:cxnLst>
    <dgm:cxn modelId="{5D67C003-171F-8B40-B62B-9272CD8B8865}" srcId="{5A081882-FEEA-0E4C-A7C8-40FA6DA13839}" destId="{9B64763A-1B7C-8E4C-9E39-731A769FB7F5}" srcOrd="3" destOrd="0" parTransId="{E29CBFDC-784C-EB47-8EDB-A004FDB2D99D}" sibTransId="{1CFD27F1-6AC2-8043-930A-E43C4FCF0ECD}"/>
    <dgm:cxn modelId="{2C9C7307-3896-8445-8432-3087584ECD10}" srcId="{5A081882-FEEA-0E4C-A7C8-40FA6DA13839}" destId="{78B02A40-7A52-B04C-BEF6-0B87306B735A}" srcOrd="2" destOrd="0" parTransId="{C9D9693A-F28B-5B48-A24E-CB5A3DFA2758}" sibTransId="{9912CC01-9322-A34C-9ACE-B71EE3A6B4AA}"/>
    <dgm:cxn modelId="{043BE30D-D861-CE46-A7F2-11156AB5B74F}" type="presOf" srcId="{31EF3129-1A35-C740-A45C-CE71CA02EA58}" destId="{28B584E3-720D-7F4E-8B9D-4AD6965D53CE}" srcOrd="0" destOrd="0" presId="urn:microsoft.com/office/officeart/2005/8/layout/hChevron3"/>
    <dgm:cxn modelId="{1DED6E28-F89E-F14B-97A9-B037519C7F08}" type="presOf" srcId="{D9423B94-C9B2-3540-AB47-7A8A0D240310}" destId="{DC7769DE-A47D-3E4B-A6A2-24B83523CFC0}" srcOrd="0" destOrd="0" presId="urn:microsoft.com/office/officeart/2005/8/layout/hChevron3"/>
    <dgm:cxn modelId="{0DD9D15F-0DA8-0044-8D0A-98B71990B8A5}" type="presOf" srcId="{78B02A40-7A52-B04C-BEF6-0B87306B735A}" destId="{76944572-E006-3040-AB9D-EE153A61CC18}" srcOrd="0" destOrd="0" presId="urn:microsoft.com/office/officeart/2005/8/layout/hChevron3"/>
    <dgm:cxn modelId="{9AE6AF76-C8A3-5046-A8F1-BF81AA569437}" type="presOf" srcId="{9B64763A-1B7C-8E4C-9E39-731A769FB7F5}" destId="{39A845AE-8776-564C-918B-931BCEF6527B}" srcOrd="0" destOrd="0" presId="urn:microsoft.com/office/officeart/2005/8/layout/hChevron3"/>
    <dgm:cxn modelId="{381E7B77-F68F-8747-AFA7-D60DB2FCE14A}" type="presOf" srcId="{5A081882-FEEA-0E4C-A7C8-40FA6DA13839}" destId="{1211D23C-3694-284A-BAD4-D31D1D841DC1}" srcOrd="0" destOrd="0" presId="urn:microsoft.com/office/officeart/2005/8/layout/hChevron3"/>
    <dgm:cxn modelId="{CF240D86-F3B3-6049-A9E8-61B5E8D785A5}" type="presOf" srcId="{E5A64A9A-BD22-9947-B5DF-07A2AA7A1962}" destId="{736D2938-DA5D-C04F-AAF6-3206030BC603}" srcOrd="0" destOrd="0" presId="urn:microsoft.com/office/officeart/2005/8/layout/hChevron3"/>
    <dgm:cxn modelId="{F86AC98C-FE2A-A143-AACA-1F8DB225ED0A}" srcId="{5A081882-FEEA-0E4C-A7C8-40FA6DA13839}" destId="{D9423B94-C9B2-3540-AB47-7A8A0D240310}" srcOrd="1" destOrd="0" parTransId="{F09CDB7A-EDA0-BA44-9766-BDCD0393B879}" sibTransId="{8DB82E3B-2EBA-BE41-BBF0-8C37CC93CD27}"/>
    <dgm:cxn modelId="{0816D8AD-C4CB-7D4C-8C82-3812A237D0BA}" srcId="{5A081882-FEEA-0E4C-A7C8-40FA6DA13839}" destId="{E5A64A9A-BD22-9947-B5DF-07A2AA7A1962}" srcOrd="0" destOrd="0" parTransId="{2999B7FA-03C1-B245-9B05-A5D46019F817}" sibTransId="{4736403A-38F6-2940-BF7F-6020665BDBCB}"/>
    <dgm:cxn modelId="{482F1ADA-2856-0943-B97E-88E9A95A5682}" srcId="{5A081882-FEEA-0E4C-A7C8-40FA6DA13839}" destId="{31EF3129-1A35-C740-A45C-CE71CA02EA58}" srcOrd="4" destOrd="0" parTransId="{79FC3F45-63EE-CF4F-88DB-DBAB5DDC5C01}" sibTransId="{16831841-2031-6F49-9AEF-07930DE353EE}"/>
    <dgm:cxn modelId="{1CF782B7-8CBE-B548-AD7B-D40BC01EA8A7}" type="presParOf" srcId="{1211D23C-3694-284A-BAD4-D31D1D841DC1}" destId="{736D2938-DA5D-C04F-AAF6-3206030BC603}" srcOrd="0" destOrd="0" presId="urn:microsoft.com/office/officeart/2005/8/layout/hChevron3"/>
    <dgm:cxn modelId="{E9E2B6A6-2891-1642-BD90-78786A5920DF}" type="presParOf" srcId="{1211D23C-3694-284A-BAD4-D31D1D841DC1}" destId="{CB3FFC40-D49B-6641-B32B-8847BF953A7A}" srcOrd="1" destOrd="0" presId="urn:microsoft.com/office/officeart/2005/8/layout/hChevron3"/>
    <dgm:cxn modelId="{F5D6FB77-49D0-8E4A-B663-B292686EC641}" type="presParOf" srcId="{1211D23C-3694-284A-BAD4-D31D1D841DC1}" destId="{DC7769DE-A47D-3E4B-A6A2-24B83523CFC0}" srcOrd="2" destOrd="0" presId="urn:microsoft.com/office/officeart/2005/8/layout/hChevron3"/>
    <dgm:cxn modelId="{81482C6F-4DF4-644C-ACD2-C25FDC366D65}" type="presParOf" srcId="{1211D23C-3694-284A-BAD4-D31D1D841DC1}" destId="{48F15BA1-2678-D649-B5C9-DC4F862E44B2}" srcOrd="3" destOrd="0" presId="urn:microsoft.com/office/officeart/2005/8/layout/hChevron3"/>
    <dgm:cxn modelId="{98EEDB36-3715-914E-9DDB-853AD48CC758}" type="presParOf" srcId="{1211D23C-3694-284A-BAD4-D31D1D841DC1}" destId="{76944572-E006-3040-AB9D-EE153A61CC18}" srcOrd="4" destOrd="0" presId="urn:microsoft.com/office/officeart/2005/8/layout/hChevron3"/>
    <dgm:cxn modelId="{BDD2447F-E936-A743-AF20-716F475F2275}" type="presParOf" srcId="{1211D23C-3694-284A-BAD4-D31D1D841DC1}" destId="{454B134A-FE09-1346-B422-916D2FCBA4D8}" srcOrd="5" destOrd="0" presId="urn:microsoft.com/office/officeart/2005/8/layout/hChevron3"/>
    <dgm:cxn modelId="{702659BB-F769-AE4C-B61D-88D136942458}" type="presParOf" srcId="{1211D23C-3694-284A-BAD4-D31D1D841DC1}" destId="{39A845AE-8776-564C-918B-931BCEF6527B}" srcOrd="6" destOrd="0" presId="urn:microsoft.com/office/officeart/2005/8/layout/hChevron3"/>
    <dgm:cxn modelId="{A309D7CA-F327-9C40-A6BC-265C7D89E801}" type="presParOf" srcId="{1211D23C-3694-284A-BAD4-D31D1D841DC1}" destId="{7E0BEAA9-9039-B244-9A49-F3C74DBA992F}" srcOrd="7" destOrd="0" presId="urn:microsoft.com/office/officeart/2005/8/layout/hChevron3"/>
    <dgm:cxn modelId="{9F7190E1-A711-E343-A477-3C513AFCD456}" type="presParOf" srcId="{1211D23C-3694-284A-BAD4-D31D1D841DC1}" destId="{28B584E3-720D-7F4E-8B9D-4AD6965D53C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D2938-DA5D-C04F-AAF6-3206030BC603}">
      <dsp:nvSpPr>
        <dsp:cNvPr id="0" name=""/>
        <dsp:cNvSpPr/>
      </dsp:nvSpPr>
      <dsp:spPr>
        <a:xfrm>
          <a:off x="1317" y="2732972"/>
          <a:ext cx="2569610" cy="1027844"/>
        </a:xfrm>
        <a:prstGeom prst="homePlat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collection</a:t>
          </a:r>
        </a:p>
      </dsp:txBody>
      <dsp:txXfrm>
        <a:off x="1317" y="2732972"/>
        <a:ext cx="2312649" cy="1027844"/>
      </dsp:txXfrm>
    </dsp:sp>
    <dsp:sp modelId="{DC7769DE-A47D-3E4B-A6A2-24B83523CFC0}">
      <dsp:nvSpPr>
        <dsp:cNvPr id="0" name=""/>
        <dsp:cNvSpPr/>
      </dsp:nvSpPr>
      <dsp:spPr>
        <a:xfrm>
          <a:off x="2057005" y="2732972"/>
          <a:ext cx="2569610" cy="10278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Ethical concerns</a:t>
          </a:r>
        </a:p>
      </dsp:txBody>
      <dsp:txXfrm>
        <a:off x="2570927" y="2732972"/>
        <a:ext cx="1541766" cy="1027844"/>
      </dsp:txXfrm>
    </dsp:sp>
    <dsp:sp modelId="{76944572-E006-3040-AB9D-EE153A61CC18}">
      <dsp:nvSpPr>
        <dsp:cNvPr id="0" name=""/>
        <dsp:cNvSpPr/>
      </dsp:nvSpPr>
      <dsp:spPr>
        <a:xfrm>
          <a:off x="4112693" y="2732972"/>
          <a:ext cx="2569610" cy="102784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Privacy protection</a:t>
          </a:r>
        </a:p>
      </dsp:txBody>
      <dsp:txXfrm>
        <a:off x="4626615" y="2732972"/>
        <a:ext cx="1541766" cy="1027844"/>
      </dsp:txXfrm>
    </dsp:sp>
    <dsp:sp modelId="{39A845AE-8776-564C-918B-931BCEF6527B}">
      <dsp:nvSpPr>
        <dsp:cNvPr id="0" name=""/>
        <dsp:cNvSpPr/>
      </dsp:nvSpPr>
      <dsp:spPr>
        <a:xfrm>
          <a:off x="6168382" y="2732972"/>
          <a:ext cx="2569610" cy="1027844"/>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Simulation design</a:t>
          </a:r>
        </a:p>
      </dsp:txBody>
      <dsp:txXfrm>
        <a:off x="6682304" y="2732972"/>
        <a:ext cx="1541766" cy="1027844"/>
      </dsp:txXfrm>
    </dsp:sp>
    <dsp:sp modelId="{28B584E3-720D-7F4E-8B9D-4AD6965D53CE}">
      <dsp:nvSpPr>
        <dsp:cNvPr id="0" name=""/>
        <dsp:cNvSpPr/>
      </dsp:nvSpPr>
      <dsp:spPr>
        <a:xfrm>
          <a:off x="8224070" y="2732972"/>
          <a:ext cx="2569610" cy="1027844"/>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storage &amp; collaboration</a:t>
          </a:r>
        </a:p>
      </dsp:txBody>
      <dsp:txXfrm>
        <a:off x="8737992" y="2732972"/>
        <a:ext cx="1541766" cy="1027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D2938-DA5D-C04F-AAF6-3206030BC603}">
      <dsp:nvSpPr>
        <dsp:cNvPr id="0" name=""/>
        <dsp:cNvSpPr/>
      </dsp:nvSpPr>
      <dsp:spPr>
        <a:xfrm>
          <a:off x="1317" y="2732972"/>
          <a:ext cx="2569610" cy="1027844"/>
        </a:xfrm>
        <a:prstGeom prst="homePlat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collection</a:t>
          </a:r>
        </a:p>
      </dsp:txBody>
      <dsp:txXfrm>
        <a:off x="1317" y="2732972"/>
        <a:ext cx="2312649" cy="1027844"/>
      </dsp:txXfrm>
    </dsp:sp>
    <dsp:sp modelId="{DC7769DE-A47D-3E4B-A6A2-24B83523CFC0}">
      <dsp:nvSpPr>
        <dsp:cNvPr id="0" name=""/>
        <dsp:cNvSpPr/>
      </dsp:nvSpPr>
      <dsp:spPr>
        <a:xfrm>
          <a:off x="2057005" y="2732972"/>
          <a:ext cx="2569610" cy="10278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Ethical concerns</a:t>
          </a:r>
        </a:p>
      </dsp:txBody>
      <dsp:txXfrm>
        <a:off x="2570927" y="2732972"/>
        <a:ext cx="1541766" cy="1027844"/>
      </dsp:txXfrm>
    </dsp:sp>
    <dsp:sp modelId="{76944572-E006-3040-AB9D-EE153A61CC18}">
      <dsp:nvSpPr>
        <dsp:cNvPr id="0" name=""/>
        <dsp:cNvSpPr/>
      </dsp:nvSpPr>
      <dsp:spPr>
        <a:xfrm>
          <a:off x="4112693" y="2732972"/>
          <a:ext cx="2569610" cy="102784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Privacy protection</a:t>
          </a:r>
        </a:p>
      </dsp:txBody>
      <dsp:txXfrm>
        <a:off x="4626615" y="2732972"/>
        <a:ext cx="1541766" cy="1027844"/>
      </dsp:txXfrm>
    </dsp:sp>
    <dsp:sp modelId="{39A845AE-8776-564C-918B-931BCEF6527B}">
      <dsp:nvSpPr>
        <dsp:cNvPr id="0" name=""/>
        <dsp:cNvSpPr/>
      </dsp:nvSpPr>
      <dsp:spPr>
        <a:xfrm>
          <a:off x="6168382" y="2732972"/>
          <a:ext cx="2569610" cy="1027844"/>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Simulation design</a:t>
          </a:r>
        </a:p>
      </dsp:txBody>
      <dsp:txXfrm>
        <a:off x="6682304" y="2732972"/>
        <a:ext cx="1541766" cy="1027844"/>
      </dsp:txXfrm>
    </dsp:sp>
    <dsp:sp modelId="{28B584E3-720D-7F4E-8B9D-4AD6965D53CE}">
      <dsp:nvSpPr>
        <dsp:cNvPr id="0" name=""/>
        <dsp:cNvSpPr/>
      </dsp:nvSpPr>
      <dsp:spPr>
        <a:xfrm>
          <a:off x="8224070" y="2732972"/>
          <a:ext cx="2569610" cy="1027844"/>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storage &amp; collaboration</a:t>
          </a:r>
        </a:p>
      </dsp:txBody>
      <dsp:txXfrm>
        <a:off x="8737992" y="2732972"/>
        <a:ext cx="1541766" cy="1027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D2938-DA5D-C04F-AAF6-3206030BC603}">
      <dsp:nvSpPr>
        <dsp:cNvPr id="0" name=""/>
        <dsp:cNvSpPr/>
      </dsp:nvSpPr>
      <dsp:spPr>
        <a:xfrm>
          <a:off x="1317" y="2732972"/>
          <a:ext cx="2569610" cy="1027844"/>
        </a:xfrm>
        <a:prstGeom prst="homePlat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collection</a:t>
          </a:r>
        </a:p>
      </dsp:txBody>
      <dsp:txXfrm>
        <a:off x="1317" y="2732972"/>
        <a:ext cx="2312649" cy="1027844"/>
      </dsp:txXfrm>
    </dsp:sp>
    <dsp:sp modelId="{DC7769DE-A47D-3E4B-A6A2-24B83523CFC0}">
      <dsp:nvSpPr>
        <dsp:cNvPr id="0" name=""/>
        <dsp:cNvSpPr/>
      </dsp:nvSpPr>
      <dsp:spPr>
        <a:xfrm>
          <a:off x="2057005" y="2732972"/>
          <a:ext cx="2569610" cy="10278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Ethical concerns</a:t>
          </a:r>
        </a:p>
      </dsp:txBody>
      <dsp:txXfrm>
        <a:off x="2570927" y="2732972"/>
        <a:ext cx="1541766" cy="1027844"/>
      </dsp:txXfrm>
    </dsp:sp>
    <dsp:sp modelId="{76944572-E006-3040-AB9D-EE153A61CC18}">
      <dsp:nvSpPr>
        <dsp:cNvPr id="0" name=""/>
        <dsp:cNvSpPr/>
      </dsp:nvSpPr>
      <dsp:spPr>
        <a:xfrm>
          <a:off x="4112693" y="2732972"/>
          <a:ext cx="2569610" cy="102784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Privacy protection</a:t>
          </a:r>
        </a:p>
      </dsp:txBody>
      <dsp:txXfrm>
        <a:off x="4626615" y="2732972"/>
        <a:ext cx="1541766" cy="1027844"/>
      </dsp:txXfrm>
    </dsp:sp>
    <dsp:sp modelId="{39A845AE-8776-564C-918B-931BCEF6527B}">
      <dsp:nvSpPr>
        <dsp:cNvPr id="0" name=""/>
        <dsp:cNvSpPr/>
      </dsp:nvSpPr>
      <dsp:spPr>
        <a:xfrm>
          <a:off x="6168382" y="2732972"/>
          <a:ext cx="2569610" cy="1027844"/>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Simulation design &amp; analysis</a:t>
          </a:r>
        </a:p>
      </dsp:txBody>
      <dsp:txXfrm>
        <a:off x="6682304" y="2732972"/>
        <a:ext cx="1541766" cy="1027844"/>
      </dsp:txXfrm>
    </dsp:sp>
    <dsp:sp modelId="{28B584E3-720D-7F4E-8B9D-4AD6965D53CE}">
      <dsp:nvSpPr>
        <dsp:cNvPr id="0" name=""/>
        <dsp:cNvSpPr/>
      </dsp:nvSpPr>
      <dsp:spPr>
        <a:xfrm>
          <a:off x="8224070" y="2732972"/>
          <a:ext cx="2569610" cy="1027844"/>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storage &amp; collaboration</a:t>
          </a:r>
        </a:p>
      </dsp:txBody>
      <dsp:txXfrm>
        <a:off x="8737992" y="2732972"/>
        <a:ext cx="1541766" cy="102784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C233D-A1F9-364A-BC5D-32CA940EC1EF}" type="datetimeFigureOut">
              <a:rPr lang="en-US" smtClean="0"/>
              <a:t>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49E7A-9A06-A343-B561-DDE695E4E3CA}" type="slidenum">
              <a:rPr lang="en-US" smtClean="0"/>
              <a:t>‹#›</a:t>
            </a:fld>
            <a:endParaRPr lang="en-US"/>
          </a:p>
        </p:txBody>
      </p:sp>
    </p:spTree>
    <p:extLst>
      <p:ext uri="{BB962C8B-B14F-4D97-AF65-F5344CB8AC3E}">
        <p14:creationId xmlns:p14="http://schemas.microsoft.com/office/powerpoint/2010/main" val="70109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exactly what the NSF asked us to do when they put out this call for applications nearly 2 years ago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Recognising</a:t>
            </a:r>
            <a:r>
              <a:rPr lang="en-US" dirty="0"/>
              <a:t> that COVID will not be the last pandemic we face – there will of course be more – the NSF devised PIPP, a new program aimed to fund centers that focus on predicting and preventing future pandemics.  This is an opportunity NSF gave us when they asked for 5-10 year visions for scientific discoveries on the horizon, methodologies, technologies that we could begin to understand and harness now so that one day they might be able to be more readily deployed, potentially even in real time</a:t>
            </a:r>
          </a:p>
        </p:txBody>
      </p:sp>
      <p:sp>
        <p:nvSpPr>
          <p:cNvPr id="4" name="Slide Number Placeholder 3"/>
          <p:cNvSpPr>
            <a:spLocks noGrp="1"/>
          </p:cNvSpPr>
          <p:nvPr>
            <p:ph type="sldNum" sz="quarter" idx="5"/>
          </p:nvPr>
        </p:nvSpPr>
        <p:spPr/>
        <p:txBody>
          <a:bodyPr/>
          <a:lstStyle/>
          <a:p>
            <a:fld id="{B2149E7A-9A06-A343-B561-DDE695E4E3CA}" type="slidenum">
              <a:rPr lang="en-US" smtClean="0"/>
              <a:t>4</a:t>
            </a:fld>
            <a:endParaRPr lang="en-US"/>
          </a:p>
        </p:txBody>
      </p:sp>
    </p:spTree>
    <p:extLst>
      <p:ext uri="{BB962C8B-B14F-4D97-AF65-F5344CB8AC3E}">
        <p14:creationId xmlns:p14="http://schemas.microsoft.com/office/powerpoint/2010/main" val="635817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2149E7A-9A06-A343-B561-DDE695E4E3CA}" type="slidenum">
              <a:rPr lang="en-US" smtClean="0"/>
              <a:t>10</a:t>
            </a:fld>
            <a:endParaRPr lang="en-US"/>
          </a:p>
        </p:txBody>
      </p:sp>
    </p:spTree>
    <p:extLst>
      <p:ext uri="{BB962C8B-B14F-4D97-AF65-F5344CB8AC3E}">
        <p14:creationId xmlns:p14="http://schemas.microsoft.com/office/powerpoint/2010/main" val="269591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if our app was functional and we all downloaded it before the workshop.  The app would measure the proximity of each of us to one another, some aspects of the room/environment and about how long we interact with each other.  Then we each move in different directions, some have meetings up the hill others go elsewhere – the point is that a fully functioning app can track and measure all for that, giving us exquisitely detailed information about the social network and – importantly - how it changes over time.</a:t>
            </a:r>
          </a:p>
          <a:p>
            <a:endParaRPr lang="en-US" dirty="0"/>
          </a:p>
          <a:p>
            <a:r>
              <a:rPr lang="en-US" dirty="0"/>
              <a:t>We could then use the social networking data we gather to populate our mathematical models so that they can make best use of social mixing data to predict and prevent new pandemics. </a:t>
            </a:r>
          </a:p>
          <a:p>
            <a:endParaRPr lang="en-US" dirty="0"/>
          </a:p>
          <a:p>
            <a:r>
              <a:rPr lang="en-US" dirty="0"/>
              <a:t>At the same time, the app and the data we collect offer an opportunity to run different epidemic simulations – either during or after the use of the app for data collection.  </a:t>
            </a:r>
          </a:p>
          <a:p>
            <a:endParaRPr lang="en-US" dirty="0"/>
          </a:p>
          <a:p>
            <a:r>
              <a:rPr lang="en-US" dirty="0"/>
              <a:t>We can  then simulate the introduction of a (virtual) pathogen – we can assign it the epidemiological characteristics that we want  - say transmission happens 20% of the time when 2 people are within 6 feet of each other for more than 15 minutes - in the Brown community and observe how it spreads given what we know about the social network.  That also allows us to examine whether and which interventions aimed at changing social interactions will impact on epidemic dynamic sand spread through our population.</a:t>
            </a:r>
          </a:p>
        </p:txBody>
      </p:sp>
      <p:sp>
        <p:nvSpPr>
          <p:cNvPr id="4" name="Slide Number Placeholder 3"/>
          <p:cNvSpPr>
            <a:spLocks noGrp="1"/>
          </p:cNvSpPr>
          <p:nvPr>
            <p:ph type="sldNum" sz="quarter" idx="5"/>
          </p:nvPr>
        </p:nvSpPr>
        <p:spPr/>
        <p:txBody>
          <a:bodyPr/>
          <a:lstStyle/>
          <a:p>
            <a:fld id="{B2149E7A-9A06-A343-B561-DDE695E4E3CA}" type="slidenum">
              <a:rPr lang="en-US" smtClean="0"/>
              <a:t>18</a:t>
            </a:fld>
            <a:endParaRPr lang="en-US"/>
          </a:p>
        </p:txBody>
      </p:sp>
    </p:spTree>
    <p:extLst>
      <p:ext uri="{BB962C8B-B14F-4D97-AF65-F5344CB8AC3E}">
        <p14:creationId xmlns:p14="http://schemas.microsoft.com/office/powerpoint/2010/main" val="3178852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Ambitious but we are building systematically towards each phase</a:t>
            </a:r>
          </a:p>
        </p:txBody>
      </p:sp>
      <p:sp>
        <p:nvSpPr>
          <p:cNvPr id="4" name="Slide Number Placeholder 3"/>
          <p:cNvSpPr>
            <a:spLocks noGrp="1"/>
          </p:cNvSpPr>
          <p:nvPr>
            <p:ph type="sldNum" sz="quarter" idx="5"/>
          </p:nvPr>
        </p:nvSpPr>
        <p:spPr/>
        <p:txBody>
          <a:bodyPr/>
          <a:lstStyle/>
          <a:p>
            <a:fld id="{B2149E7A-9A06-A343-B561-DDE695E4E3CA}" type="slidenum">
              <a:rPr lang="en-US" smtClean="0"/>
              <a:t>19</a:t>
            </a:fld>
            <a:endParaRPr lang="en-US"/>
          </a:p>
        </p:txBody>
      </p:sp>
    </p:spTree>
    <p:extLst>
      <p:ext uri="{BB962C8B-B14F-4D97-AF65-F5344CB8AC3E}">
        <p14:creationId xmlns:p14="http://schemas.microsoft.com/office/powerpoint/2010/main" val="4059497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2149E7A-9A06-A343-B561-DDE695E4E3CA}" type="slidenum">
              <a:rPr lang="en-US" smtClean="0"/>
              <a:t>26</a:t>
            </a:fld>
            <a:endParaRPr lang="en-US"/>
          </a:p>
        </p:txBody>
      </p:sp>
    </p:spTree>
    <p:extLst>
      <p:ext uri="{BB962C8B-B14F-4D97-AF65-F5344CB8AC3E}">
        <p14:creationId xmlns:p14="http://schemas.microsoft.com/office/powerpoint/2010/main" val="179257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How can we best measure and use human mobility and population mixing data to inform real-time pandemic responses across a range of pathogens and under conditions of uncertainty while balancing benefits, risks and harms?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Outline of best practices in data collection and modeling of pandemics;</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Generate practical approaches to address data privacy and ethics; </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Design the technical approaches to data collection (including device functionality and user experience, variable measurements, data needs, data protection);</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Outline frameworks for incorporating data and modeling human interaction and mobility into epidemic simulations;</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Identify and nurture new collaborations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2149E7A-9A06-A343-B561-DDE695E4E3CA}" type="slidenum">
              <a:rPr lang="en-US" smtClean="0"/>
              <a:t>27</a:t>
            </a:fld>
            <a:endParaRPr lang="en-US"/>
          </a:p>
        </p:txBody>
      </p:sp>
    </p:spTree>
    <p:extLst>
      <p:ext uri="{BB962C8B-B14F-4D97-AF65-F5344CB8AC3E}">
        <p14:creationId xmlns:p14="http://schemas.microsoft.com/office/powerpoint/2010/main" val="1792575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2149E7A-9A06-A343-B561-DDE695E4E3CA}" type="slidenum">
              <a:rPr lang="en-US" smtClean="0"/>
              <a:t>28</a:t>
            </a:fld>
            <a:endParaRPr lang="en-US"/>
          </a:p>
        </p:txBody>
      </p:sp>
    </p:spTree>
    <p:extLst>
      <p:ext uri="{BB962C8B-B14F-4D97-AF65-F5344CB8AC3E}">
        <p14:creationId xmlns:p14="http://schemas.microsoft.com/office/powerpoint/2010/main" val="420639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149E7A-9A06-A343-B561-DDE695E4E3CA}" type="slidenum">
              <a:rPr lang="en-US" smtClean="0"/>
              <a:t>29</a:t>
            </a:fld>
            <a:endParaRPr lang="en-US"/>
          </a:p>
        </p:txBody>
      </p:sp>
    </p:spTree>
    <p:extLst>
      <p:ext uri="{BB962C8B-B14F-4D97-AF65-F5344CB8AC3E}">
        <p14:creationId xmlns:p14="http://schemas.microsoft.com/office/powerpoint/2010/main" val="3290333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B32-0D92-25FA-E8D2-0C5F0739D15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BF9285B-3FAF-3464-DAE7-B470D69AAAB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C73D159-D8FF-4483-46D1-31590AF90489}"/>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D96A21E-1D8B-0872-1CDC-828A60A99C17}"/>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725691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2F3E-1E49-C48F-3793-839D91D907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0F0217-4A66-CFBF-C08A-B1885375FFC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B7E45-CB8D-436A-C00B-53B240D4BADC}"/>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1/14/23</a:t>
            </a:fld>
            <a:endParaRPr lang="en-US"/>
          </a:p>
        </p:txBody>
      </p:sp>
      <p:sp>
        <p:nvSpPr>
          <p:cNvPr id="5" name="Footer Placeholder 4">
            <a:extLst>
              <a:ext uri="{FF2B5EF4-FFF2-40B4-BE49-F238E27FC236}">
                <a16:creationId xmlns:a16="http://schemas.microsoft.com/office/drawing/2014/main" id="{F64A224B-BC47-F955-97BD-DB18614FB7E1}"/>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DD42454-06D9-216B-E1A0-C260B235F99F}"/>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4173846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1F3C07-C58D-BF3A-8FFE-4BAF0EF8AC0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A0913B-1818-F7CA-AF2A-5CE57233728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35074D-DA88-3A1E-0B4C-3CE37CD55B05}"/>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1/14/23</a:t>
            </a:fld>
            <a:endParaRPr lang="en-US"/>
          </a:p>
        </p:txBody>
      </p:sp>
      <p:sp>
        <p:nvSpPr>
          <p:cNvPr id="5" name="Footer Placeholder 4">
            <a:extLst>
              <a:ext uri="{FF2B5EF4-FFF2-40B4-BE49-F238E27FC236}">
                <a16:creationId xmlns:a16="http://schemas.microsoft.com/office/drawing/2014/main" id="{03FD25CF-05EF-3BC2-2B16-0FF01EC10827}"/>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52ED37D-8493-ABB1-D3CB-2F1CACB80E56}"/>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412259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09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D16C-F3F9-BC03-C18F-C4E5C99D359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F95D3B-C55E-ADEB-77CB-A93D1EAD251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50AB1B-0E0D-5418-5955-FF9F4028D6D5}"/>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1/14/23</a:t>
            </a:fld>
            <a:endParaRPr lang="en-US"/>
          </a:p>
        </p:txBody>
      </p:sp>
      <p:sp>
        <p:nvSpPr>
          <p:cNvPr id="5" name="Footer Placeholder 4">
            <a:extLst>
              <a:ext uri="{FF2B5EF4-FFF2-40B4-BE49-F238E27FC236}">
                <a16:creationId xmlns:a16="http://schemas.microsoft.com/office/drawing/2014/main" id="{DDA9A008-A91F-FBD7-2E13-C5C13EB90B14}"/>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476F2E-BA7F-5FC1-66AD-3CFF3E001D45}"/>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8377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60F7-4065-EC03-4A80-3E7FBE4F648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C176743-54B9-EE09-98D9-A76E96F3564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2B800D-38A2-704B-5060-A9B73CD917D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BFDAE7-7A02-15D1-1C2B-867145AE3225}"/>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1/14/23</a:t>
            </a:fld>
            <a:endParaRPr lang="en-US"/>
          </a:p>
        </p:txBody>
      </p:sp>
      <p:sp>
        <p:nvSpPr>
          <p:cNvPr id="6" name="Footer Placeholder 5">
            <a:extLst>
              <a:ext uri="{FF2B5EF4-FFF2-40B4-BE49-F238E27FC236}">
                <a16:creationId xmlns:a16="http://schemas.microsoft.com/office/drawing/2014/main" id="{11632403-2BC9-1199-FD8F-9737281B88EE}"/>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2ACF6D9-CE6E-DD59-749C-65D20DCF5B2C}"/>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369342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A7D1-0517-A1A1-EC23-A1ED3B39B62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7B4AF00-F834-B568-1804-7ABCF59C291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DC3DDA-B239-D04F-9229-1741793E89F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2948EE-D151-9F7A-53E5-FD4EBB97513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3523CE-CDB5-93F1-EF5C-4D808ABAB82F}"/>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808252-7A33-1352-6416-1A55F6EDD621}"/>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1/14/23</a:t>
            </a:fld>
            <a:endParaRPr lang="en-US"/>
          </a:p>
        </p:txBody>
      </p:sp>
      <p:sp>
        <p:nvSpPr>
          <p:cNvPr id="8" name="Footer Placeholder 7">
            <a:extLst>
              <a:ext uri="{FF2B5EF4-FFF2-40B4-BE49-F238E27FC236}">
                <a16:creationId xmlns:a16="http://schemas.microsoft.com/office/drawing/2014/main" id="{764338C8-287B-D628-A8CF-E61EC0B0E6B9}"/>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594D26F-E25E-E282-1422-884EB44F3C02}"/>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370040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D89B-ABB3-C9DC-6C8C-CDF08965F19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66E3481-50D6-C6D9-4D0A-5C818C366978}"/>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1/14/23</a:t>
            </a:fld>
            <a:endParaRPr lang="en-US"/>
          </a:p>
        </p:txBody>
      </p:sp>
      <p:sp>
        <p:nvSpPr>
          <p:cNvPr id="4" name="Footer Placeholder 3">
            <a:extLst>
              <a:ext uri="{FF2B5EF4-FFF2-40B4-BE49-F238E27FC236}">
                <a16:creationId xmlns:a16="http://schemas.microsoft.com/office/drawing/2014/main" id="{C4DF5351-B7B6-8BDE-C7D6-13E76A1A9538}"/>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0012DCB-EB07-F327-B200-F6B0B7923638}"/>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139057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10CFFC-24C9-5B3D-B63B-7023A0506E42}"/>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1/14/23</a:t>
            </a:fld>
            <a:endParaRPr lang="en-US"/>
          </a:p>
        </p:txBody>
      </p:sp>
      <p:sp>
        <p:nvSpPr>
          <p:cNvPr id="3" name="Footer Placeholder 2">
            <a:extLst>
              <a:ext uri="{FF2B5EF4-FFF2-40B4-BE49-F238E27FC236}">
                <a16:creationId xmlns:a16="http://schemas.microsoft.com/office/drawing/2014/main" id="{11F33C44-C459-7E3D-D4F1-F99D94295782}"/>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EC351CF-8FCE-38FF-6966-74A0B77EA714}"/>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319812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BC6F6-40FF-ED60-4DAD-BADD4FFC33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557E55-5EF9-6668-3636-7230B59DA69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1148A-ABCC-D1AB-86A5-81244C6DE10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86B4D-8175-AD2F-9BD0-52EF3794E798}"/>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1/14/23</a:t>
            </a:fld>
            <a:endParaRPr lang="en-US"/>
          </a:p>
        </p:txBody>
      </p:sp>
      <p:sp>
        <p:nvSpPr>
          <p:cNvPr id="6" name="Footer Placeholder 5">
            <a:extLst>
              <a:ext uri="{FF2B5EF4-FFF2-40B4-BE49-F238E27FC236}">
                <a16:creationId xmlns:a16="http://schemas.microsoft.com/office/drawing/2014/main" id="{70F96B00-BBEE-E321-F442-8ABAFBA3B681}"/>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6E0994C-8093-2B75-B29A-12B8DEA8BB40}"/>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247939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92603-572C-12CB-3B37-C2144E67F2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1A977-0AAF-F06E-B507-4485F219240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04ACC2-B1D5-710A-96EB-AB107C4AB1C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76D56F-A0B1-AC09-28F3-B5CCB1B1EB1B}"/>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1/14/23</a:t>
            </a:fld>
            <a:endParaRPr lang="en-US"/>
          </a:p>
        </p:txBody>
      </p:sp>
      <p:sp>
        <p:nvSpPr>
          <p:cNvPr id="6" name="Footer Placeholder 5">
            <a:extLst>
              <a:ext uri="{FF2B5EF4-FFF2-40B4-BE49-F238E27FC236}">
                <a16:creationId xmlns:a16="http://schemas.microsoft.com/office/drawing/2014/main" id="{5C971B48-D649-AAE0-2A35-6D30C4CAD0F7}"/>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A3BF61F-C12F-E024-4877-BF4B3A8BE0EA}"/>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3852808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41786E-525A-3BF6-D00F-C03063465B07}"/>
              </a:ext>
            </a:extLst>
          </p:cNvPr>
          <p:cNvPicPr>
            <a:picLocks noChangeAspect="1"/>
          </p:cNvPicPr>
          <p:nvPr userDrawn="1"/>
        </p:nvPicPr>
        <p:blipFill>
          <a:blip r:embed="rId13"/>
          <a:stretch>
            <a:fillRect/>
          </a:stretch>
        </p:blipFill>
        <p:spPr>
          <a:xfrm>
            <a:off x="3567112" y="6004677"/>
            <a:ext cx="5057775" cy="853323"/>
          </a:xfrm>
          <a:prstGeom prst="rect">
            <a:avLst/>
          </a:prstGeom>
        </p:spPr>
      </p:pic>
    </p:spTree>
    <p:extLst>
      <p:ext uri="{BB962C8B-B14F-4D97-AF65-F5344CB8AC3E}">
        <p14:creationId xmlns:p14="http://schemas.microsoft.com/office/powerpoint/2010/main" val="1600924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apps-brown.github.io/workshop2023/" TargetMode="External"/><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s://icerm.brown.edu/topical_workshops/tw-23-pep/" TargetMode="Externa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90D25CA7-63DB-D799-2F10-C0F87541BACA}"/>
              </a:ext>
            </a:extLst>
          </p:cNvPr>
          <p:cNvPicPr>
            <a:picLocks noChangeAspect="1"/>
          </p:cNvPicPr>
          <p:nvPr/>
        </p:nvPicPr>
        <p:blipFill rotWithShape="1">
          <a:blip r:embed="rId2">
            <a:extLst>
              <a:ext uri="{28A0092B-C50C-407E-A947-70E740481C1C}">
                <a14:useLocalDpi xmlns:a14="http://schemas.microsoft.com/office/drawing/2010/main" val="0"/>
              </a:ext>
            </a:extLst>
          </a:blip>
          <a:srcRect l="-1" t="2233" r="-1" b="73414"/>
          <a:stretch/>
        </p:blipFill>
        <p:spPr>
          <a:xfrm>
            <a:off x="-1" y="2025413"/>
            <a:ext cx="12192000" cy="2091524"/>
          </a:xfrm>
          <a:prstGeom prst="rect">
            <a:avLst/>
          </a:prstGeom>
        </p:spPr>
      </p:pic>
      <p:pic>
        <p:nvPicPr>
          <p:cNvPr id="4" name="Picture 3">
            <a:extLst>
              <a:ext uri="{FF2B5EF4-FFF2-40B4-BE49-F238E27FC236}">
                <a16:creationId xmlns:a16="http://schemas.microsoft.com/office/drawing/2014/main" id="{88417591-571E-4C4F-F566-C4B97BFDD922}"/>
              </a:ext>
            </a:extLst>
          </p:cNvPr>
          <p:cNvPicPr>
            <a:picLocks noChangeAspect="1"/>
          </p:cNvPicPr>
          <p:nvPr/>
        </p:nvPicPr>
        <p:blipFill>
          <a:blip r:embed="rId3"/>
          <a:stretch>
            <a:fillRect/>
          </a:stretch>
        </p:blipFill>
        <p:spPr>
          <a:xfrm>
            <a:off x="1438259" y="246073"/>
            <a:ext cx="9409871" cy="1587587"/>
          </a:xfrm>
          <a:prstGeom prst="rect">
            <a:avLst/>
          </a:prstGeom>
        </p:spPr>
      </p:pic>
      <p:sp>
        <p:nvSpPr>
          <p:cNvPr id="5" name="TextBox 4">
            <a:extLst>
              <a:ext uri="{FF2B5EF4-FFF2-40B4-BE49-F238E27FC236}">
                <a16:creationId xmlns:a16="http://schemas.microsoft.com/office/drawing/2014/main" id="{7EC63654-F00F-1368-307A-4B12F606001E}"/>
              </a:ext>
            </a:extLst>
          </p:cNvPr>
          <p:cNvSpPr txBox="1"/>
          <p:nvPr/>
        </p:nvSpPr>
        <p:spPr>
          <a:xfrm>
            <a:off x="1044848" y="2347900"/>
            <a:ext cx="10102302" cy="1446550"/>
          </a:xfrm>
          <a:prstGeom prst="rect">
            <a:avLst/>
          </a:prstGeom>
          <a:solidFill>
            <a:schemeClr val="bg1"/>
          </a:solidFill>
        </p:spPr>
        <p:txBody>
          <a:bodyPr wrap="square" rtlCol="0">
            <a:spAutoFit/>
          </a:bodyPr>
          <a:lstStyle/>
          <a:p>
            <a:pPr algn="ctr"/>
            <a:r>
              <a:rPr lang="en-US" sz="4400" b="1" dirty="0">
                <a:solidFill>
                  <a:srgbClr val="ED1C24"/>
                </a:solidFill>
              </a:rPr>
              <a:t>Using mobility and social network data to predict and prevent future pandemics</a:t>
            </a:r>
          </a:p>
        </p:txBody>
      </p:sp>
      <p:sp>
        <p:nvSpPr>
          <p:cNvPr id="6" name="TextBox 5">
            <a:extLst>
              <a:ext uri="{FF2B5EF4-FFF2-40B4-BE49-F238E27FC236}">
                <a16:creationId xmlns:a16="http://schemas.microsoft.com/office/drawing/2014/main" id="{CEDF8127-443A-066E-A57D-296277F278B1}"/>
              </a:ext>
            </a:extLst>
          </p:cNvPr>
          <p:cNvSpPr txBox="1"/>
          <p:nvPr/>
        </p:nvSpPr>
        <p:spPr>
          <a:xfrm>
            <a:off x="3844325" y="4306486"/>
            <a:ext cx="4503349" cy="1431161"/>
          </a:xfrm>
          <a:prstGeom prst="rect">
            <a:avLst/>
          </a:prstGeom>
          <a:solidFill>
            <a:schemeClr val="bg1"/>
          </a:solidFill>
        </p:spPr>
        <p:txBody>
          <a:bodyPr wrap="none" rtlCol="0">
            <a:spAutoFit/>
          </a:bodyPr>
          <a:lstStyle/>
          <a:p>
            <a:pPr algn="ctr"/>
            <a:r>
              <a:rPr lang="en-US" sz="2400" dirty="0"/>
              <a:t>Mark Lurie, PhD</a:t>
            </a:r>
          </a:p>
          <a:p>
            <a:pPr algn="ctr"/>
            <a:endParaRPr lang="en-US" sz="900" dirty="0"/>
          </a:p>
          <a:p>
            <a:pPr algn="ctr"/>
            <a:r>
              <a:rPr lang="en-US" sz="1800" dirty="0"/>
              <a:t>MAPPS PI</a:t>
            </a:r>
          </a:p>
          <a:p>
            <a:pPr algn="ctr"/>
            <a:r>
              <a:rPr lang="en-US" sz="1800" dirty="0"/>
              <a:t>Associate Professor of Epidemiology </a:t>
            </a:r>
          </a:p>
          <a:p>
            <a:pPr algn="ctr"/>
            <a:r>
              <a:rPr lang="en-US" sz="1800" dirty="0"/>
              <a:t>Interim Director, International Health Institute</a:t>
            </a:r>
            <a:endParaRPr lang="en-US" dirty="0"/>
          </a:p>
        </p:txBody>
      </p:sp>
      <p:pic>
        <p:nvPicPr>
          <p:cNvPr id="7" name="Picture 6">
            <a:extLst>
              <a:ext uri="{FF2B5EF4-FFF2-40B4-BE49-F238E27FC236}">
                <a16:creationId xmlns:a16="http://schemas.microsoft.com/office/drawing/2014/main" id="{1F829A6E-A35E-0011-021A-7EC96E3FF05F}"/>
              </a:ext>
            </a:extLst>
          </p:cNvPr>
          <p:cNvPicPr>
            <a:picLocks noChangeAspect="1"/>
          </p:cNvPicPr>
          <p:nvPr/>
        </p:nvPicPr>
        <p:blipFill>
          <a:blip r:embed="rId4"/>
          <a:stretch>
            <a:fillRect/>
          </a:stretch>
        </p:blipFill>
        <p:spPr>
          <a:xfrm>
            <a:off x="5675626" y="5891488"/>
            <a:ext cx="840748" cy="846525"/>
          </a:xfrm>
          <a:prstGeom prst="rect">
            <a:avLst/>
          </a:prstGeom>
        </p:spPr>
      </p:pic>
      <p:pic>
        <p:nvPicPr>
          <p:cNvPr id="8" name="Picture 7">
            <a:extLst>
              <a:ext uri="{FF2B5EF4-FFF2-40B4-BE49-F238E27FC236}">
                <a16:creationId xmlns:a16="http://schemas.microsoft.com/office/drawing/2014/main" id="{EDE4FFA6-1E91-BA80-EE20-81200F628A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653" y="5961035"/>
            <a:ext cx="1788009" cy="701189"/>
          </a:xfrm>
          <a:prstGeom prst="rect">
            <a:avLst/>
          </a:prstGeom>
        </p:spPr>
      </p:pic>
      <p:pic>
        <p:nvPicPr>
          <p:cNvPr id="9" name="Picture 8">
            <a:extLst>
              <a:ext uri="{FF2B5EF4-FFF2-40B4-BE49-F238E27FC236}">
                <a16:creationId xmlns:a16="http://schemas.microsoft.com/office/drawing/2014/main" id="{ED9212D6-1C57-531B-3A6F-F1B61F36050A}"/>
              </a:ext>
            </a:extLst>
          </p:cNvPr>
          <p:cNvPicPr>
            <a:picLocks noChangeAspect="1"/>
          </p:cNvPicPr>
          <p:nvPr/>
        </p:nvPicPr>
        <p:blipFill>
          <a:blip r:embed="rId6"/>
          <a:stretch>
            <a:fillRect/>
          </a:stretch>
        </p:blipFill>
        <p:spPr>
          <a:xfrm>
            <a:off x="9259381" y="6124221"/>
            <a:ext cx="1934966" cy="487706"/>
          </a:xfrm>
          <a:prstGeom prst="rect">
            <a:avLst/>
          </a:prstGeom>
        </p:spPr>
      </p:pic>
    </p:spTree>
    <p:extLst>
      <p:ext uri="{BB962C8B-B14F-4D97-AF65-F5344CB8AC3E}">
        <p14:creationId xmlns:p14="http://schemas.microsoft.com/office/powerpoint/2010/main" val="1835743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0" descr="Background pattern&#10;&#10;Description automatically generated">
            <a:extLst>
              <a:ext uri="{FF2B5EF4-FFF2-40B4-BE49-F238E27FC236}">
                <a16:creationId xmlns:a16="http://schemas.microsoft.com/office/drawing/2014/main" id="{8A7633F0-B330-CEC0-396B-B0CDD0F86E8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5" name="TextBox 4">
            <a:extLst>
              <a:ext uri="{FF2B5EF4-FFF2-40B4-BE49-F238E27FC236}">
                <a16:creationId xmlns:a16="http://schemas.microsoft.com/office/drawing/2014/main" id="{D9318F89-2F58-7906-B271-62DC50AE8836}"/>
              </a:ext>
            </a:extLst>
          </p:cNvPr>
          <p:cNvSpPr txBox="1"/>
          <p:nvPr/>
        </p:nvSpPr>
        <p:spPr>
          <a:xfrm>
            <a:off x="481466" y="1565124"/>
            <a:ext cx="11229065" cy="3046988"/>
          </a:xfrm>
          <a:prstGeom prst="rect">
            <a:avLst/>
          </a:prstGeom>
          <a:noFill/>
        </p:spPr>
        <p:txBody>
          <a:bodyPr wrap="square">
            <a:spAutoFit/>
          </a:bodyPr>
          <a:lstStyle/>
          <a:p>
            <a:pPr algn="ctr"/>
            <a:r>
              <a:rPr lang="en-US" sz="3200" b="1" dirty="0">
                <a:solidFill>
                  <a:srgbClr val="ED1C24"/>
                </a:solidFill>
                <a:latin typeface="Calibri" panose="020F0502020204030204" pitchFamily="34" charset="0"/>
                <a:cs typeface="Calibri" panose="020F0502020204030204" pitchFamily="34" charset="0"/>
              </a:rPr>
              <a:t>Our grand challenge:</a:t>
            </a:r>
          </a:p>
          <a:p>
            <a:pPr algn="ctr"/>
            <a:endParaRPr lang="en-US" sz="3200" dirty="0">
              <a:latin typeface="Calibri" panose="020F0502020204030204" pitchFamily="34" charset="0"/>
              <a:cs typeface="Calibri" panose="020F0502020204030204" pitchFamily="34" charset="0"/>
            </a:endParaRPr>
          </a:p>
          <a:p>
            <a:pPr algn="ctr"/>
            <a:r>
              <a:rPr lang="en-US" sz="3200" dirty="0">
                <a:latin typeface="Calibri" panose="020F0502020204030204" pitchFamily="34" charset="0"/>
                <a:cs typeface="Calibri" panose="020F0502020204030204" pitchFamily="34" charset="0"/>
              </a:rPr>
              <a:t>How can we best measure and use human mobility and population mixing data to inform real-time pandemic responses across a range of pathogens and under conditions of uncertainty while balancing benefits, risks and harms?</a:t>
            </a:r>
          </a:p>
        </p:txBody>
      </p:sp>
    </p:spTree>
    <p:extLst>
      <p:ext uri="{BB962C8B-B14F-4D97-AF65-F5344CB8AC3E}">
        <p14:creationId xmlns:p14="http://schemas.microsoft.com/office/powerpoint/2010/main" val="4056926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0B1E5-5A0D-59BC-D972-195D6FE7D497}"/>
              </a:ext>
            </a:extLst>
          </p:cNvPr>
          <p:cNvGrpSpPr/>
          <p:nvPr/>
        </p:nvGrpSpPr>
        <p:grpSpPr>
          <a:xfrm>
            <a:off x="1776334" y="1431150"/>
            <a:ext cx="8639332" cy="3395683"/>
            <a:chOff x="1793822" y="1431150"/>
            <a:chExt cx="8639332" cy="3395683"/>
          </a:xfrm>
        </p:grpSpPr>
        <p:sp>
          <p:nvSpPr>
            <p:cNvPr id="2" name="Rectangle 1">
              <a:extLst>
                <a:ext uri="{FF2B5EF4-FFF2-40B4-BE49-F238E27FC236}">
                  <a16:creationId xmlns:a16="http://schemas.microsoft.com/office/drawing/2014/main" id="{4E32320F-C6F7-1D93-3002-EF8EBCFD323A}"/>
                </a:ext>
              </a:extLst>
            </p:cNvPr>
            <p:cNvSpPr/>
            <p:nvPr/>
          </p:nvSpPr>
          <p:spPr>
            <a:xfrm>
              <a:off x="1793822" y="1431150"/>
              <a:ext cx="4062194" cy="1489017"/>
            </a:xfrm>
            <a:prstGeom prst="rect">
              <a:avLst/>
            </a:prstGeom>
            <a:solidFill>
              <a:schemeClr val="accent6"/>
            </a:solidFill>
            <a:ln>
              <a:solidFill>
                <a:srgbClr val="92D050"/>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Data</a:t>
              </a:r>
              <a:endParaRPr lang="en-US" sz="2800" dirty="0">
                <a:latin typeface="Georgia" panose="02040502050405020303" pitchFamily="18" charset="0"/>
                <a:cs typeface="Arial" panose="020B0604020202020204" pitchFamily="34" charset="0"/>
              </a:endParaRPr>
            </a:p>
          </p:txBody>
        </p:sp>
        <p:sp>
          <p:nvSpPr>
            <p:cNvPr id="3" name="Rectangle 2">
              <a:extLst>
                <a:ext uri="{FF2B5EF4-FFF2-40B4-BE49-F238E27FC236}">
                  <a16:creationId xmlns:a16="http://schemas.microsoft.com/office/drawing/2014/main" id="{5BB0353F-FD30-D058-525D-A207C9459684}"/>
                </a:ext>
              </a:extLst>
            </p:cNvPr>
            <p:cNvSpPr/>
            <p:nvPr/>
          </p:nvSpPr>
          <p:spPr>
            <a:xfrm>
              <a:off x="6370960" y="1431150"/>
              <a:ext cx="4062194" cy="1489017"/>
            </a:xfrm>
            <a:prstGeom prst="rect">
              <a:avLst/>
            </a:prstGeom>
            <a:solidFill>
              <a:schemeClr val="accent4"/>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Georgia" panose="02040502050405020303" pitchFamily="18" charset="0"/>
                  <a:cs typeface="Arial" panose="020B0604020202020204" pitchFamily="34" charset="0"/>
                </a:rPr>
                <a:t>Device</a:t>
              </a:r>
              <a:endParaRPr lang="en-US" sz="2800" dirty="0">
                <a:latin typeface="Georgia" panose="02040502050405020303" pitchFamily="18" charset="0"/>
                <a:cs typeface="Arial" panose="020B0604020202020204" pitchFamily="34" charset="0"/>
              </a:endParaRPr>
            </a:p>
          </p:txBody>
        </p:sp>
        <p:sp>
          <p:nvSpPr>
            <p:cNvPr id="4" name="Rectangle 3">
              <a:extLst>
                <a:ext uri="{FF2B5EF4-FFF2-40B4-BE49-F238E27FC236}">
                  <a16:creationId xmlns:a16="http://schemas.microsoft.com/office/drawing/2014/main" id="{2E693CAB-CFB3-0D61-D9A1-01C4A36715B3}"/>
                </a:ext>
              </a:extLst>
            </p:cNvPr>
            <p:cNvSpPr/>
            <p:nvPr/>
          </p:nvSpPr>
          <p:spPr>
            <a:xfrm>
              <a:off x="1793822" y="3337816"/>
              <a:ext cx="4062194" cy="1489017"/>
            </a:xfrm>
            <a:prstGeom prst="rect">
              <a:avLst/>
            </a:prstGeom>
            <a:solidFill>
              <a:schemeClr val="accent2"/>
            </a:solidFill>
            <a:ln>
              <a:solidFill>
                <a:schemeClr val="accent2"/>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Modeling and Prediction</a:t>
              </a:r>
              <a:endParaRPr lang="en-US" sz="2800" dirty="0">
                <a:latin typeface="Georgia" panose="02040502050405020303" pitchFamily="18" charset="0"/>
                <a:cs typeface="Arial" panose="020B0604020202020204" pitchFamily="34" charset="0"/>
              </a:endParaRPr>
            </a:p>
          </p:txBody>
        </p:sp>
        <p:sp>
          <p:nvSpPr>
            <p:cNvPr id="5" name="Rectangle 4">
              <a:extLst>
                <a:ext uri="{FF2B5EF4-FFF2-40B4-BE49-F238E27FC236}">
                  <a16:creationId xmlns:a16="http://schemas.microsoft.com/office/drawing/2014/main" id="{BEB861EF-E10B-3064-7DF1-C84E14935AE4}"/>
                </a:ext>
              </a:extLst>
            </p:cNvPr>
            <p:cNvSpPr/>
            <p:nvPr/>
          </p:nvSpPr>
          <p:spPr>
            <a:xfrm>
              <a:off x="6370960" y="3337816"/>
              <a:ext cx="4062194" cy="1489017"/>
            </a:xfrm>
            <a:prstGeom prst="rect">
              <a:avLst/>
            </a:prstGeom>
            <a:solidFill>
              <a:schemeClr val="accent1"/>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Ethics, privacy, confidentiality</a:t>
              </a:r>
              <a:endParaRPr lang="en-US" sz="2800" dirty="0">
                <a:latin typeface="Georgia" panose="02040502050405020303" pitchFamily="18" charset="0"/>
                <a:cs typeface="Arial" panose="020B0604020202020204" pitchFamily="34" charset="0"/>
              </a:endParaRPr>
            </a:p>
          </p:txBody>
        </p:sp>
      </p:grpSp>
      <p:pic>
        <p:nvPicPr>
          <p:cNvPr id="6" name="Picture Placeholder 30" descr="Background pattern&#10;&#10;Description automatically generated">
            <a:extLst>
              <a:ext uri="{FF2B5EF4-FFF2-40B4-BE49-F238E27FC236}">
                <a16:creationId xmlns:a16="http://schemas.microsoft.com/office/drawing/2014/main" id="{CE33F373-D4D4-DA55-44A2-70F498E5D24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Tree>
    <p:extLst>
      <p:ext uri="{BB962C8B-B14F-4D97-AF65-F5344CB8AC3E}">
        <p14:creationId xmlns:p14="http://schemas.microsoft.com/office/powerpoint/2010/main" val="1286392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32320F-C6F7-1D93-3002-EF8EBCFD323A}"/>
              </a:ext>
            </a:extLst>
          </p:cNvPr>
          <p:cNvSpPr/>
          <p:nvPr/>
        </p:nvSpPr>
        <p:spPr>
          <a:xfrm>
            <a:off x="1776334" y="1431150"/>
            <a:ext cx="4062194" cy="1489017"/>
          </a:xfrm>
          <a:prstGeom prst="rect">
            <a:avLst/>
          </a:prstGeom>
          <a:solidFill>
            <a:schemeClr val="accent6"/>
          </a:solidFill>
          <a:ln>
            <a:solidFill>
              <a:srgbClr val="92D050"/>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Data</a:t>
            </a:r>
            <a:endParaRPr lang="en-US" sz="2800" dirty="0">
              <a:latin typeface="Georgia" panose="02040502050405020303" pitchFamily="18" charset="0"/>
              <a:cs typeface="Arial" panose="020B0604020202020204" pitchFamily="34" charset="0"/>
            </a:endParaRPr>
          </a:p>
        </p:txBody>
      </p:sp>
      <p:pic>
        <p:nvPicPr>
          <p:cNvPr id="6" name="Picture Placeholder 30" descr="Background pattern&#10;&#10;Description automatically generated">
            <a:extLst>
              <a:ext uri="{FF2B5EF4-FFF2-40B4-BE49-F238E27FC236}">
                <a16:creationId xmlns:a16="http://schemas.microsoft.com/office/drawing/2014/main" id="{CE33F373-D4D4-DA55-44A2-70F498E5D24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8" name="TextBox 7">
            <a:extLst>
              <a:ext uri="{FF2B5EF4-FFF2-40B4-BE49-F238E27FC236}">
                <a16:creationId xmlns:a16="http://schemas.microsoft.com/office/drawing/2014/main" id="{648615EC-8DFA-DEFC-361B-CECBA482ED06}"/>
              </a:ext>
            </a:extLst>
          </p:cNvPr>
          <p:cNvSpPr txBox="1"/>
          <p:nvPr/>
        </p:nvSpPr>
        <p:spPr>
          <a:xfrm>
            <a:off x="6209638" y="1431150"/>
            <a:ext cx="5557641" cy="1754326"/>
          </a:xfrm>
          <a:prstGeom prst="rect">
            <a:avLst/>
          </a:prstGeom>
          <a:noFill/>
        </p:spPr>
        <p:txBody>
          <a:bodyPr wrap="square" rtlCol="0">
            <a:spAutoFit/>
          </a:bodyPr>
          <a:lstStyle/>
          <a:p>
            <a:r>
              <a:rPr lang="en-US" dirty="0"/>
              <a:t>Collect, catalogue and make publicly available data on human mobility and social mixing</a:t>
            </a:r>
          </a:p>
          <a:p>
            <a:endParaRPr lang="en-US" dirty="0"/>
          </a:p>
          <a:p>
            <a:r>
              <a:rPr lang="en-US" dirty="0"/>
              <a:t>Federated database; data protections</a:t>
            </a:r>
          </a:p>
          <a:p>
            <a:endParaRPr lang="en-US" dirty="0"/>
          </a:p>
          <a:p>
            <a:r>
              <a:rPr lang="en-US" dirty="0"/>
              <a:t>Data clearinghouse for pandemic researchers</a:t>
            </a:r>
          </a:p>
        </p:txBody>
      </p:sp>
    </p:spTree>
    <p:extLst>
      <p:ext uri="{BB962C8B-B14F-4D97-AF65-F5344CB8AC3E}">
        <p14:creationId xmlns:p14="http://schemas.microsoft.com/office/powerpoint/2010/main" val="925343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B0353F-FD30-D058-525D-A207C9459684}"/>
              </a:ext>
            </a:extLst>
          </p:cNvPr>
          <p:cNvSpPr/>
          <p:nvPr/>
        </p:nvSpPr>
        <p:spPr>
          <a:xfrm>
            <a:off x="6353472" y="1431150"/>
            <a:ext cx="4062194" cy="1489017"/>
          </a:xfrm>
          <a:prstGeom prst="rect">
            <a:avLst/>
          </a:prstGeom>
          <a:solidFill>
            <a:schemeClr val="accent4"/>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Georgia" panose="02040502050405020303" pitchFamily="18" charset="0"/>
                <a:cs typeface="Arial" panose="020B0604020202020204" pitchFamily="34" charset="0"/>
              </a:rPr>
              <a:t>Device</a:t>
            </a:r>
            <a:endParaRPr lang="en-US" sz="2800" dirty="0">
              <a:latin typeface="Georgia" panose="02040502050405020303" pitchFamily="18" charset="0"/>
              <a:cs typeface="Arial" panose="020B0604020202020204" pitchFamily="34" charset="0"/>
            </a:endParaRPr>
          </a:p>
        </p:txBody>
      </p:sp>
      <p:pic>
        <p:nvPicPr>
          <p:cNvPr id="6" name="Picture Placeholder 30" descr="Background pattern&#10;&#10;Description automatically generated">
            <a:extLst>
              <a:ext uri="{FF2B5EF4-FFF2-40B4-BE49-F238E27FC236}">
                <a16:creationId xmlns:a16="http://schemas.microsoft.com/office/drawing/2014/main" id="{CE33F373-D4D4-DA55-44A2-70F498E5D24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8" name="TextBox 7">
            <a:extLst>
              <a:ext uri="{FF2B5EF4-FFF2-40B4-BE49-F238E27FC236}">
                <a16:creationId xmlns:a16="http://schemas.microsoft.com/office/drawing/2014/main" id="{A3C23011-9B1C-D60B-E934-FC208957F3F6}"/>
              </a:ext>
            </a:extLst>
          </p:cNvPr>
          <p:cNvSpPr txBox="1"/>
          <p:nvPr/>
        </p:nvSpPr>
        <p:spPr>
          <a:xfrm>
            <a:off x="579616" y="1431150"/>
            <a:ext cx="5258913" cy="2031325"/>
          </a:xfrm>
          <a:prstGeom prst="rect">
            <a:avLst/>
          </a:prstGeom>
          <a:noFill/>
        </p:spPr>
        <p:txBody>
          <a:bodyPr wrap="square" rtlCol="0">
            <a:spAutoFit/>
          </a:bodyPr>
          <a:lstStyle/>
          <a:p>
            <a:r>
              <a:rPr lang="en-US" dirty="0"/>
              <a:t>Develop new technologies for measuring mobility, social interactions and biometrics </a:t>
            </a:r>
          </a:p>
          <a:p>
            <a:pPr marL="285750" indent="-285750">
              <a:buFont typeface="Arial" panose="020B0604020202020204" pitchFamily="34" charset="0"/>
              <a:buChar char="•"/>
            </a:pPr>
            <a:r>
              <a:rPr lang="en-US" dirty="0"/>
              <a:t>wearables, phone apps</a:t>
            </a:r>
          </a:p>
          <a:p>
            <a:endParaRPr lang="en-US" dirty="0"/>
          </a:p>
          <a:p>
            <a:r>
              <a:rPr lang="en-US" dirty="0"/>
              <a:t>Develop methodologies for </a:t>
            </a:r>
            <a:r>
              <a:rPr lang="en-US" dirty="0" err="1"/>
              <a:t>analysing</a:t>
            </a:r>
            <a:r>
              <a:rPr lang="en-US" dirty="0"/>
              <a:t> and using “passive” surveillance data</a:t>
            </a:r>
          </a:p>
          <a:p>
            <a:pPr marL="285750" indent="-285750">
              <a:buFont typeface="Arial" panose="020B0604020202020204" pitchFamily="34" charset="0"/>
              <a:buChar char="•"/>
            </a:pPr>
            <a:r>
              <a:rPr lang="en-US" dirty="0"/>
              <a:t>Swipe cards, </a:t>
            </a:r>
            <a:r>
              <a:rPr lang="en-US" dirty="0" err="1"/>
              <a:t>wifi</a:t>
            </a:r>
            <a:r>
              <a:rPr lang="en-US" dirty="0"/>
              <a:t> login</a:t>
            </a:r>
          </a:p>
        </p:txBody>
      </p:sp>
    </p:spTree>
    <p:extLst>
      <p:ext uri="{BB962C8B-B14F-4D97-AF65-F5344CB8AC3E}">
        <p14:creationId xmlns:p14="http://schemas.microsoft.com/office/powerpoint/2010/main" val="2172873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693CAB-CFB3-0D61-D9A1-01C4A36715B3}"/>
              </a:ext>
            </a:extLst>
          </p:cNvPr>
          <p:cNvSpPr/>
          <p:nvPr/>
        </p:nvSpPr>
        <p:spPr>
          <a:xfrm>
            <a:off x="1776334" y="3337816"/>
            <a:ext cx="4062194" cy="1489017"/>
          </a:xfrm>
          <a:prstGeom prst="rect">
            <a:avLst/>
          </a:prstGeom>
          <a:solidFill>
            <a:schemeClr val="accent2"/>
          </a:solidFill>
          <a:ln>
            <a:solidFill>
              <a:schemeClr val="accent2"/>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Modeling and Prediction</a:t>
            </a:r>
            <a:endParaRPr lang="en-US" sz="2800" dirty="0">
              <a:latin typeface="Georgia" panose="02040502050405020303" pitchFamily="18" charset="0"/>
              <a:cs typeface="Arial" panose="020B0604020202020204" pitchFamily="34" charset="0"/>
            </a:endParaRPr>
          </a:p>
        </p:txBody>
      </p:sp>
      <p:pic>
        <p:nvPicPr>
          <p:cNvPr id="6" name="Picture Placeholder 30" descr="Background pattern&#10;&#10;Description automatically generated">
            <a:extLst>
              <a:ext uri="{FF2B5EF4-FFF2-40B4-BE49-F238E27FC236}">
                <a16:creationId xmlns:a16="http://schemas.microsoft.com/office/drawing/2014/main" id="{CE33F373-D4D4-DA55-44A2-70F498E5D24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8" name="TextBox 7">
            <a:extLst>
              <a:ext uri="{FF2B5EF4-FFF2-40B4-BE49-F238E27FC236}">
                <a16:creationId xmlns:a16="http://schemas.microsoft.com/office/drawing/2014/main" id="{39C9D34E-4940-34E9-8E38-B880A5E34B29}"/>
              </a:ext>
            </a:extLst>
          </p:cNvPr>
          <p:cNvSpPr txBox="1"/>
          <p:nvPr/>
        </p:nvSpPr>
        <p:spPr>
          <a:xfrm>
            <a:off x="6353474" y="3626504"/>
            <a:ext cx="5353844" cy="1200329"/>
          </a:xfrm>
          <a:prstGeom prst="rect">
            <a:avLst/>
          </a:prstGeom>
          <a:noFill/>
        </p:spPr>
        <p:txBody>
          <a:bodyPr wrap="square" rtlCol="0">
            <a:spAutoFit/>
          </a:bodyPr>
          <a:lstStyle/>
          <a:p>
            <a:r>
              <a:rPr lang="en-US" dirty="0"/>
              <a:t>To use data from our devices and library of studies to model the impact of new pathogens spreading through a network and to identify potential interventions that could slow disease spread</a:t>
            </a:r>
          </a:p>
        </p:txBody>
      </p:sp>
    </p:spTree>
    <p:extLst>
      <p:ext uri="{BB962C8B-B14F-4D97-AF65-F5344CB8AC3E}">
        <p14:creationId xmlns:p14="http://schemas.microsoft.com/office/powerpoint/2010/main" val="1960602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B861EF-E10B-3064-7DF1-C84E14935AE4}"/>
              </a:ext>
            </a:extLst>
          </p:cNvPr>
          <p:cNvSpPr/>
          <p:nvPr/>
        </p:nvSpPr>
        <p:spPr>
          <a:xfrm>
            <a:off x="6353472" y="3337816"/>
            <a:ext cx="4062194" cy="1489017"/>
          </a:xfrm>
          <a:prstGeom prst="rect">
            <a:avLst/>
          </a:prstGeom>
          <a:solidFill>
            <a:schemeClr val="accent1"/>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Ethics, privacy, confidentiality</a:t>
            </a:r>
            <a:endParaRPr lang="en-US" sz="2800" dirty="0">
              <a:latin typeface="Georgia" panose="02040502050405020303" pitchFamily="18" charset="0"/>
              <a:cs typeface="Arial" panose="020B0604020202020204" pitchFamily="34" charset="0"/>
            </a:endParaRPr>
          </a:p>
        </p:txBody>
      </p:sp>
      <p:pic>
        <p:nvPicPr>
          <p:cNvPr id="6" name="Picture Placeholder 30" descr="Background pattern&#10;&#10;Description automatically generated">
            <a:extLst>
              <a:ext uri="{FF2B5EF4-FFF2-40B4-BE49-F238E27FC236}">
                <a16:creationId xmlns:a16="http://schemas.microsoft.com/office/drawing/2014/main" id="{CE33F373-D4D4-DA55-44A2-70F498E5D24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8" name="TextBox 7">
            <a:extLst>
              <a:ext uri="{FF2B5EF4-FFF2-40B4-BE49-F238E27FC236}">
                <a16:creationId xmlns:a16="http://schemas.microsoft.com/office/drawing/2014/main" id="{1284B749-8029-BD33-3FBC-31BD49DC9DD6}"/>
              </a:ext>
            </a:extLst>
          </p:cNvPr>
          <p:cNvSpPr txBox="1"/>
          <p:nvPr/>
        </p:nvSpPr>
        <p:spPr>
          <a:xfrm>
            <a:off x="363279" y="2518509"/>
            <a:ext cx="5732720" cy="2308324"/>
          </a:xfrm>
          <a:prstGeom prst="rect">
            <a:avLst/>
          </a:prstGeom>
          <a:noFill/>
        </p:spPr>
        <p:txBody>
          <a:bodyPr wrap="square" rtlCol="0">
            <a:spAutoFit/>
          </a:bodyPr>
          <a:lstStyle/>
          <a:p>
            <a:r>
              <a:rPr lang="en-US" dirty="0"/>
              <a:t>To infuse our work with a strong ethical foundation, addressing issues of privacy and confidentiality</a:t>
            </a:r>
          </a:p>
          <a:p>
            <a:endParaRPr lang="en-US" dirty="0"/>
          </a:p>
          <a:p>
            <a:r>
              <a:rPr lang="en-US" dirty="0"/>
              <a:t>To think critically and educate the Brown community about big data, privacy and confidentiality</a:t>
            </a:r>
          </a:p>
          <a:p>
            <a:endParaRPr lang="en-US" dirty="0"/>
          </a:p>
          <a:p>
            <a:r>
              <a:rPr lang="en-US" dirty="0"/>
              <a:t>To develop MAPPS ethics primer, a Q and A addressing likely ethical concerns of app users</a:t>
            </a:r>
          </a:p>
        </p:txBody>
      </p:sp>
    </p:spTree>
    <p:extLst>
      <p:ext uri="{BB962C8B-B14F-4D97-AF65-F5344CB8AC3E}">
        <p14:creationId xmlns:p14="http://schemas.microsoft.com/office/powerpoint/2010/main" val="2456826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0B1E5-5A0D-59BC-D972-195D6FE7D497}"/>
              </a:ext>
            </a:extLst>
          </p:cNvPr>
          <p:cNvGrpSpPr/>
          <p:nvPr/>
        </p:nvGrpSpPr>
        <p:grpSpPr>
          <a:xfrm>
            <a:off x="1776334" y="1431150"/>
            <a:ext cx="8639332" cy="3395683"/>
            <a:chOff x="1793822" y="1431150"/>
            <a:chExt cx="8639332" cy="3395683"/>
          </a:xfrm>
        </p:grpSpPr>
        <p:sp>
          <p:nvSpPr>
            <p:cNvPr id="2" name="Rectangle 1">
              <a:extLst>
                <a:ext uri="{FF2B5EF4-FFF2-40B4-BE49-F238E27FC236}">
                  <a16:creationId xmlns:a16="http://schemas.microsoft.com/office/drawing/2014/main" id="{4E32320F-C6F7-1D93-3002-EF8EBCFD323A}"/>
                </a:ext>
              </a:extLst>
            </p:cNvPr>
            <p:cNvSpPr/>
            <p:nvPr/>
          </p:nvSpPr>
          <p:spPr>
            <a:xfrm>
              <a:off x="1793822" y="1431150"/>
              <a:ext cx="4062194" cy="1489017"/>
            </a:xfrm>
            <a:prstGeom prst="rect">
              <a:avLst/>
            </a:prstGeom>
            <a:solidFill>
              <a:schemeClr val="accent6"/>
            </a:solidFill>
            <a:ln>
              <a:solidFill>
                <a:srgbClr val="92D050"/>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Data</a:t>
              </a:r>
              <a:endParaRPr lang="en-US" sz="2800" dirty="0">
                <a:latin typeface="Georgia" panose="02040502050405020303" pitchFamily="18" charset="0"/>
                <a:cs typeface="Arial" panose="020B0604020202020204" pitchFamily="34" charset="0"/>
              </a:endParaRPr>
            </a:p>
          </p:txBody>
        </p:sp>
        <p:sp>
          <p:nvSpPr>
            <p:cNvPr id="3" name="Rectangle 2">
              <a:extLst>
                <a:ext uri="{FF2B5EF4-FFF2-40B4-BE49-F238E27FC236}">
                  <a16:creationId xmlns:a16="http://schemas.microsoft.com/office/drawing/2014/main" id="{5BB0353F-FD30-D058-525D-A207C9459684}"/>
                </a:ext>
              </a:extLst>
            </p:cNvPr>
            <p:cNvSpPr/>
            <p:nvPr/>
          </p:nvSpPr>
          <p:spPr>
            <a:xfrm>
              <a:off x="6370960" y="1431150"/>
              <a:ext cx="4062194" cy="1489017"/>
            </a:xfrm>
            <a:prstGeom prst="rect">
              <a:avLst/>
            </a:prstGeom>
            <a:solidFill>
              <a:schemeClr val="accent4"/>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Georgia" panose="02040502050405020303" pitchFamily="18" charset="0"/>
                  <a:cs typeface="Arial" panose="020B0604020202020204" pitchFamily="34" charset="0"/>
                </a:rPr>
                <a:t>Device</a:t>
              </a:r>
              <a:endParaRPr lang="en-US" sz="2800" dirty="0">
                <a:latin typeface="Georgia" panose="02040502050405020303" pitchFamily="18" charset="0"/>
                <a:cs typeface="Arial" panose="020B0604020202020204" pitchFamily="34" charset="0"/>
              </a:endParaRPr>
            </a:p>
          </p:txBody>
        </p:sp>
        <p:sp>
          <p:nvSpPr>
            <p:cNvPr id="4" name="Rectangle 3">
              <a:extLst>
                <a:ext uri="{FF2B5EF4-FFF2-40B4-BE49-F238E27FC236}">
                  <a16:creationId xmlns:a16="http://schemas.microsoft.com/office/drawing/2014/main" id="{2E693CAB-CFB3-0D61-D9A1-01C4A36715B3}"/>
                </a:ext>
              </a:extLst>
            </p:cNvPr>
            <p:cNvSpPr/>
            <p:nvPr/>
          </p:nvSpPr>
          <p:spPr>
            <a:xfrm>
              <a:off x="1793822" y="3337816"/>
              <a:ext cx="4062194" cy="1489017"/>
            </a:xfrm>
            <a:prstGeom prst="rect">
              <a:avLst/>
            </a:prstGeom>
            <a:solidFill>
              <a:schemeClr val="accent2"/>
            </a:solidFill>
            <a:ln>
              <a:solidFill>
                <a:schemeClr val="accent2"/>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Modeling and Prediction</a:t>
              </a:r>
              <a:endParaRPr lang="en-US" sz="2800" dirty="0">
                <a:latin typeface="Georgia" panose="02040502050405020303" pitchFamily="18" charset="0"/>
                <a:cs typeface="Arial" panose="020B0604020202020204" pitchFamily="34" charset="0"/>
              </a:endParaRPr>
            </a:p>
          </p:txBody>
        </p:sp>
        <p:sp>
          <p:nvSpPr>
            <p:cNvPr id="5" name="Rectangle 4">
              <a:extLst>
                <a:ext uri="{FF2B5EF4-FFF2-40B4-BE49-F238E27FC236}">
                  <a16:creationId xmlns:a16="http://schemas.microsoft.com/office/drawing/2014/main" id="{BEB861EF-E10B-3064-7DF1-C84E14935AE4}"/>
                </a:ext>
              </a:extLst>
            </p:cNvPr>
            <p:cNvSpPr/>
            <p:nvPr/>
          </p:nvSpPr>
          <p:spPr>
            <a:xfrm>
              <a:off x="6370960" y="3337816"/>
              <a:ext cx="4062194" cy="1489017"/>
            </a:xfrm>
            <a:prstGeom prst="rect">
              <a:avLst/>
            </a:prstGeom>
            <a:solidFill>
              <a:schemeClr val="accent1"/>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Ethics, privacy, confidentiality</a:t>
              </a:r>
              <a:endParaRPr lang="en-US" sz="2800" dirty="0">
                <a:latin typeface="Georgia" panose="02040502050405020303" pitchFamily="18" charset="0"/>
                <a:cs typeface="Arial" panose="020B0604020202020204" pitchFamily="34" charset="0"/>
              </a:endParaRPr>
            </a:p>
          </p:txBody>
        </p:sp>
      </p:grpSp>
      <p:pic>
        <p:nvPicPr>
          <p:cNvPr id="6" name="Picture Placeholder 30" descr="Background pattern&#10;&#10;Description automatically generated">
            <a:extLst>
              <a:ext uri="{FF2B5EF4-FFF2-40B4-BE49-F238E27FC236}">
                <a16:creationId xmlns:a16="http://schemas.microsoft.com/office/drawing/2014/main" id="{CE33F373-D4D4-DA55-44A2-70F498E5D24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Tree>
    <p:extLst>
      <p:ext uri="{BB962C8B-B14F-4D97-AF65-F5344CB8AC3E}">
        <p14:creationId xmlns:p14="http://schemas.microsoft.com/office/powerpoint/2010/main" val="630481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0B1E5-5A0D-59BC-D972-195D6FE7D497}"/>
              </a:ext>
            </a:extLst>
          </p:cNvPr>
          <p:cNvGrpSpPr/>
          <p:nvPr/>
        </p:nvGrpSpPr>
        <p:grpSpPr>
          <a:xfrm>
            <a:off x="1776334" y="1431150"/>
            <a:ext cx="8639332" cy="3395683"/>
            <a:chOff x="1793822" y="1431150"/>
            <a:chExt cx="8639332" cy="3395683"/>
          </a:xfrm>
        </p:grpSpPr>
        <p:sp>
          <p:nvSpPr>
            <p:cNvPr id="2" name="Rectangle 1">
              <a:extLst>
                <a:ext uri="{FF2B5EF4-FFF2-40B4-BE49-F238E27FC236}">
                  <a16:creationId xmlns:a16="http://schemas.microsoft.com/office/drawing/2014/main" id="{4E32320F-C6F7-1D93-3002-EF8EBCFD323A}"/>
                </a:ext>
              </a:extLst>
            </p:cNvPr>
            <p:cNvSpPr/>
            <p:nvPr/>
          </p:nvSpPr>
          <p:spPr>
            <a:xfrm>
              <a:off x="1793822" y="1431150"/>
              <a:ext cx="4062194" cy="1489017"/>
            </a:xfrm>
            <a:prstGeom prst="rect">
              <a:avLst/>
            </a:prstGeom>
            <a:solidFill>
              <a:schemeClr val="accent6"/>
            </a:solidFill>
            <a:ln>
              <a:solidFill>
                <a:srgbClr val="92D050"/>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Data</a:t>
              </a:r>
              <a:endParaRPr lang="en-US" sz="2800" dirty="0">
                <a:latin typeface="Georgia" panose="02040502050405020303" pitchFamily="18" charset="0"/>
                <a:cs typeface="Arial" panose="020B0604020202020204" pitchFamily="34" charset="0"/>
              </a:endParaRPr>
            </a:p>
          </p:txBody>
        </p:sp>
        <p:sp>
          <p:nvSpPr>
            <p:cNvPr id="3" name="Rectangle 2">
              <a:extLst>
                <a:ext uri="{FF2B5EF4-FFF2-40B4-BE49-F238E27FC236}">
                  <a16:creationId xmlns:a16="http://schemas.microsoft.com/office/drawing/2014/main" id="{5BB0353F-FD30-D058-525D-A207C9459684}"/>
                </a:ext>
              </a:extLst>
            </p:cNvPr>
            <p:cNvSpPr/>
            <p:nvPr/>
          </p:nvSpPr>
          <p:spPr>
            <a:xfrm>
              <a:off x="6370960" y="1431150"/>
              <a:ext cx="4062194" cy="1489017"/>
            </a:xfrm>
            <a:prstGeom prst="rect">
              <a:avLst/>
            </a:prstGeom>
            <a:solidFill>
              <a:schemeClr val="accent4"/>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Georgia" panose="02040502050405020303" pitchFamily="18" charset="0"/>
                  <a:cs typeface="Arial" panose="020B0604020202020204" pitchFamily="34" charset="0"/>
                </a:rPr>
                <a:t>Device</a:t>
              </a:r>
              <a:endParaRPr lang="en-US" sz="2800" dirty="0">
                <a:latin typeface="Georgia" panose="02040502050405020303" pitchFamily="18" charset="0"/>
                <a:cs typeface="Arial" panose="020B0604020202020204" pitchFamily="34" charset="0"/>
              </a:endParaRPr>
            </a:p>
          </p:txBody>
        </p:sp>
        <p:sp>
          <p:nvSpPr>
            <p:cNvPr id="4" name="Rectangle 3">
              <a:extLst>
                <a:ext uri="{FF2B5EF4-FFF2-40B4-BE49-F238E27FC236}">
                  <a16:creationId xmlns:a16="http://schemas.microsoft.com/office/drawing/2014/main" id="{2E693CAB-CFB3-0D61-D9A1-01C4A36715B3}"/>
                </a:ext>
              </a:extLst>
            </p:cNvPr>
            <p:cNvSpPr/>
            <p:nvPr/>
          </p:nvSpPr>
          <p:spPr>
            <a:xfrm>
              <a:off x="1793822" y="3337816"/>
              <a:ext cx="4062194" cy="1489017"/>
            </a:xfrm>
            <a:prstGeom prst="rect">
              <a:avLst/>
            </a:prstGeom>
            <a:solidFill>
              <a:schemeClr val="accent2"/>
            </a:solidFill>
            <a:ln>
              <a:solidFill>
                <a:schemeClr val="accent2"/>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Modeling and Prediction</a:t>
              </a:r>
              <a:endParaRPr lang="en-US" sz="2800" dirty="0">
                <a:latin typeface="Georgia" panose="02040502050405020303" pitchFamily="18" charset="0"/>
                <a:cs typeface="Arial" panose="020B0604020202020204" pitchFamily="34" charset="0"/>
              </a:endParaRPr>
            </a:p>
          </p:txBody>
        </p:sp>
        <p:sp>
          <p:nvSpPr>
            <p:cNvPr id="5" name="Rectangle 4">
              <a:extLst>
                <a:ext uri="{FF2B5EF4-FFF2-40B4-BE49-F238E27FC236}">
                  <a16:creationId xmlns:a16="http://schemas.microsoft.com/office/drawing/2014/main" id="{BEB861EF-E10B-3064-7DF1-C84E14935AE4}"/>
                </a:ext>
              </a:extLst>
            </p:cNvPr>
            <p:cNvSpPr/>
            <p:nvPr/>
          </p:nvSpPr>
          <p:spPr>
            <a:xfrm>
              <a:off x="6370960" y="3337816"/>
              <a:ext cx="4062194" cy="1489017"/>
            </a:xfrm>
            <a:prstGeom prst="rect">
              <a:avLst/>
            </a:prstGeom>
            <a:solidFill>
              <a:schemeClr val="accent1"/>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Ethics, privacy, confidentiality</a:t>
              </a:r>
              <a:endParaRPr lang="en-US" sz="2800" dirty="0">
                <a:latin typeface="Georgia" panose="02040502050405020303" pitchFamily="18" charset="0"/>
                <a:cs typeface="Arial" panose="020B0604020202020204" pitchFamily="34" charset="0"/>
              </a:endParaRPr>
            </a:p>
          </p:txBody>
        </p:sp>
      </p:grpSp>
      <p:pic>
        <p:nvPicPr>
          <p:cNvPr id="6" name="Picture Placeholder 30" descr="Background pattern&#10;&#10;Description automatically generated">
            <a:extLst>
              <a:ext uri="{FF2B5EF4-FFF2-40B4-BE49-F238E27FC236}">
                <a16:creationId xmlns:a16="http://schemas.microsoft.com/office/drawing/2014/main" id="{CE33F373-D4D4-DA55-44A2-70F498E5D24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8" name="Title 1">
            <a:extLst>
              <a:ext uri="{FF2B5EF4-FFF2-40B4-BE49-F238E27FC236}">
                <a16:creationId xmlns:a16="http://schemas.microsoft.com/office/drawing/2014/main" id="{B42AFF4F-CBA7-2725-9BD6-40895C0EECEE}"/>
              </a:ext>
            </a:extLst>
          </p:cNvPr>
          <p:cNvSpPr txBox="1">
            <a:spLocks/>
          </p:cNvSpPr>
          <p:nvPr/>
        </p:nvSpPr>
        <p:spPr>
          <a:xfrm>
            <a:off x="3697520" y="2788375"/>
            <a:ext cx="4796957" cy="640625"/>
          </a:xfrm>
          <a:prstGeom prst="rect">
            <a:avLst/>
          </a:prstGeom>
          <a:solidFill>
            <a:schemeClr val="bg1"/>
          </a:solidFill>
        </p:spPr>
        <p:txBody>
          <a:bodyPr vert="horz" lIns="0" tIns="0" rIns="0" bIns="0" rtlCol="0" anchor="ctr">
            <a:normAutofit/>
          </a:bodyPr>
          <a:lstStyle>
            <a:lvl1pPr algn="l" defTabSz="914400" rtl="0" eaLnBrk="1" latinLnBrk="0" hangingPunct="1">
              <a:lnSpc>
                <a:spcPct val="90000"/>
              </a:lnSpc>
              <a:spcBef>
                <a:spcPct val="0"/>
              </a:spcBef>
              <a:buNone/>
              <a:defRPr sz="2800" b="1" i="0" kern="1200">
                <a:solidFill>
                  <a:srgbClr val="4E3629"/>
                </a:solidFill>
                <a:latin typeface="Georgia" panose="02040502050405020303" pitchFamily="18" charset="0"/>
                <a:ea typeface="+mj-ea"/>
                <a:cs typeface="+mj-cs"/>
              </a:defRPr>
            </a:lvl1pPr>
          </a:lstStyle>
          <a:p>
            <a:pPr algn="ctr"/>
            <a:r>
              <a:rPr lang="en-US" sz="3600" dirty="0">
                <a:solidFill>
                  <a:srgbClr val="FF0000"/>
                </a:solidFill>
              </a:rPr>
              <a:t>MAPPING@Brown</a:t>
            </a:r>
            <a:endParaRPr lang="en-US" sz="2700" dirty="0">
              <a:solidFill>
                <a:srgbClr val="FF0000"/>
              </a:solidFill>
            </a:endParaRPr>
          </a:p>
        </p:txBody>
      </p:sp>
    </p:spTree>
    <p:extLst>
      <p:ext uri="{BB962C8B-B14F-4D97-AF65-F5344CB8AC3E}">
        <p14:creationId xmlns:p14="http://schemas.microsoft.com/office/powerpoint/2010/main" val="658547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FF0000"/>
                </a:solidFill>
                <a:latin typeface="+mn-lt"/>
              </a:rPr>
              <a:t>MAPPING@Brown</a:t>
            </a:r>
            <a:r>
              <a:rPr lang="en-US" sz="3200" b="1" dirty="0">
                <a:solidFill>
                  <a:srgbClr val="FF0000"/>
                </a:solidFill>
                <a:latin typeface="+mn-lt"/>
              </a:rPr>
              <a:t>: Main Goals</a:t>
            </a:r>
          </a:p>
        </p:txBody>
      </p:sp>
      <p:sp>
        <p:nvSpPr>
          <p:cNvPr id="6" name="Content Placeholder 2">
            <a:extLst>
              <a:ext uri="{FF2B5EF4-FFF2-40B4-BE49-F238E27FC236}">
                <a16:creationId xmlns:a16="http://schemas.microsoft.com/office/drawing/2014/main" id="{8204D112-930B-8122-8DC6-CBEF07B07BDF}"/>
              </a:ext>
            </a:extLst>
          </p:cNvPr>
          <p:cNvSpPr txBox="1">
            <a:spLocks/>
          </p:cNvSpPr>
          <p:nvPr/>
        </p:nvSpPr>
        <p:spPr>
          <a:xfrm>
            <a:off x="520701" y="1981200"/>
            <a:ext cx="7319156" cy="305549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Measure the social network at Brown University</a:t>
            </a:r>
          </a:p>
          <a:p>
            <a:pPr marL="0" indent="0">
              <a:buNone/>
            </a:pPr>
            <a:endParaRPr lang="en-US" sz="2400" dirty="0"/>
          </a:p>
          <a:p>
            <a:r>
              <a:rPr lang="en-US" sz="2400" dirty="0"/>
              <a:t>Use the social network data to populate flexible and realistic mathematical models of disease transmission</a:t>
            </a:r>
          </a:p>
          <a:p>
            <a:pPr lvl="1"/>
            <a:r>
              <a:rPr lang="en-US" sz="2000" dirty="0"/>
              <a:t>Intervention assessment: Explore transmission dynamics under different scenarios of social mixing and mobility</a:t>
            </a:r>
          </a:p>
          <a:p>
            <a:pPr marL="457200" lvl="1" indent="0">
              <a:buNone/>
            </a:pPr>
            <a:endParaRPr lang="en-US" dirty="0"/>
          </a:p>
          <a:p>
            <a:r>
              <a:rPr lang="en-US" sz="2400" dirty="0"/>
              <a:t>Simulation exercise</a:t>
            </a:r>
          </a:p>
          <a:p>
            <a:pPr lvl="1"/>
            <a:r>
              <a:rPr lang="en-US" sz="2000" dirty="0"/>
              <a:t>Introduce a virtual pathogen with specific epidemiological characteristics into the network and observe spread through the network</a:t>
            </a:r>
          </a:p>
          <a:p>
            <a:pPr lvl="1"/>
            <a:r>
              <a:rPr lang="en-US" sz="2000" dirty="0"/>
              <a:t>Identify point of intervention/changes in social mixing that would be effective at elimination or containment of the virtual pathogen</a:t>
            </a:r>
          </a:p>
        </p:txBody>
      </p:sp>
      <p:pic>
        <p:nvPicPr>
          <p:cNvPr id="7" name="Picture 6">
            <a:extLst>
              <a:ext uri="{FF2B5EF4-FFF2-40B4-BE49-F238E27FC236}">
                <a16:creationId xmlns:a16="http://schemas.microsoft.com/office/drawing/2014/main" id="{73B5A461-C236-42A6-619F-F5F3F1D9AE20}"/>
              </a:ext>
            </a:extLst>
          </p:cNvPr>
          <p:cNvPicPr>
            <a:picLocks noChangeAspect="1"/>
          </p:cNvPicPr>
          <p:nvPr/>
        </p:nvPicPr>
        <p:blipFill rotWithShape="1">
          <a:blip r:embed="rId4"/>
          <a:srcRect l="486" t="-275" r="2485" b="-356"/>
          <a:stretch/>
        </p:blipFill>
        <p:spPr>
          <a:xfrm>
            <a:off x="8045763" y="1331938"/>
            <a:ext cx="3447736" cy="2554093"/>
          </a:xfrm>
          <a:prstGeom prst="rect">
            <a:avLst/>
          </a:prstGeom>
        </p:spPr>
      </p:pic>
    </p:spTree>
    <p:extLst>
      <p:ext uri="{BB962C8B-B14F-4D97-AF65-F5344CB8AC3E}">
        <p14:creationId xmlns:p14="http://schemas.microsoft.com/office/powerpoint/2010/main" val="65593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FF0000"/>
                </a:solidFill>
                <a:latin typeface="+mn-lt"/>
              </a:rPr>
              <a:t>MAPPING@Brown</a:t>
            </a:r>
            <a:r>
              <a:rPr lang="en-US" sz="3200" b="1" dirty="0">
                <a:solidFill>
                  <a:srgbClr val="FF0000"/>
                </a:solidFill>
                <a:latin typeface="+mn-lt"/>
              </a:rPr>
              <a:t>: Overarching, proof-of-concept study</a:t>
            </a:r>
          </a:p>
        </p:txBody>
      </p:sp>
      <p:sp>
        <p:nvSpPr>
          <p:cNvPr id="6" name="Content Placeholder 2">
            <a:extLst>
              <a:ext uri="{FF2B5EF4-FFF2-40B4-BE49-F238E27FC236}">
                <a16:creationId xmlns:a16="http://schemas.microsoft.com/office/drawing/2014/main" id="{8204D112-930B-8122-8DC6-CBEF07B07BDF}"/>
              </a:ext>
            </a:extLst>
          </p:cNvPr>
          <p:cNvSpPr txBox="1">
            <a:spLocks/>
          </p:cNvSpPr>
          <p:nvPr/>
        </p:nvSpPr>
        <p:spPr>
          <a:xfrm>
            <a:off x="282633" y="1981200"/>
            <a:ext cx="7557224" cy="392430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a:p>
            <a:r>
              <a:rPr lang="en-US" sz="2400" dirty="0"/>
              <a:t>18-month goals: </a:t>
            </a:r>
          </a:p>
          <a:p>
            <a:pPr lvl="1"/>
            <a:r>
              <a:rPr lang="en-US" dirty="0"/>
              <a:t>Device development</a:t>
            </a:r>
          </a:p>
          <a:p>
            <a:pPr lvl="1"/>
            <a:r>
              <a:rPr lang="en-US" dirty="0"/>
              <a:t>Deep community engagement  </a:t>
            </a:r>
          </a:p>
          <a:p>
            <a:pPr lvl="1"/>
            <a:r>
              <a:rPr lang="en-US" dirty="0"/>
              <a:t>Pilot in Brown School of Public Health in AY 2022/23 </a:t>
            </a:r>
          </a:p>
          <a:p>
            <a:endParaRPr lang="en-US" sz="2400" dirty="0"/>
          </a:p>
          <a:p>
            <a:r>
              <a:rPr lang="en-US" sz="2400" dirty="0"/>
              <a:t>5-year goal:</a:t>
            </a:r>
          </a:p>
          <a:p>
            <a:pPr lvl="1"/>
            <a:r>
              <a:rPr lang="en-US" dirty="0"/>
              <a:t>To map the entire social network at Brown (!)</a:t>
            </a:r>
          </a:p>
          <a:p>
            <a:endParaRPr lang="en-US" sz="2400" dirty="0"/>
          </a:p>
          <a:p>
            <a:r>
              <a:rPr lang="en-US" sz="2400" dirty="0"/>
              <a:t>5-10 year goal</a:t>
            </a:r>
          </a:p>
          <a:p>
            <a:pPr lvl="1"/>
            <a:r>
              <a:rPr lang="en-US" dirty="0"/>
              <a:t>Add biometrics and other measurements; </a:t>
            </a:r>
          </a:p>
          <a:p>
            <a:pPr lvl="1"/>
            <a:r>
              <a:rPr lang="en-US" dirty="0"/>
              <a:t>Discover wider applications</a:t>
            </a:r>
          </a:p>
        </p:txBody>
      </p:sp>
      <p:pic>
        <p:nvPicPr>
          <p:cNvPr id="7" name="Picture 6">
            <a:extLst>
              <a:ext uri="{FF2B5EF4-FFF2-40B4-BE49-F238E27FC236}">
                <a16:creationId xmlns:a16="http://schemas.microsoft.com/office/drawing/2014/main" id="{73B5A461-C236-42A6-619F-F5F3F1D9AE20}"/>
              </a:ext>
            </a:extLst>
          </p:cNvPr>
          <p:cNvPicPr>
            <a:picLocks noChangeAspect="1"/>
          </p:cNvPicPr>
          <p:nvPr/>
        </p:nvPicPr>
        <p:blipFill rotWithShape="1">
          <a:blip r:embed="rId4"/>
          <a:srcRect l="486" t="-275" r="2485" b="-356"/>
          <a:stretch/>
        </p:blipFill>
        <p:spPr>
          <a:xfrm>
            <a:off x="8045763" y="2319685"/>
            <a:ext cx="3447736" cy="2554093"/>
          </a:xfrm>
          <a:prstGeom prst="rect">
            <a:avLst/>
          </a:prstGeom>
        </p:spPr>
      </p:pic>
    </p:spTree>
    <p:extLst>
      <p:ext uri="{BB962C8B-B14F-4D97-AF65-F5344CB8AC3E}">
        <p14:creationId xmlns:p14="http://schemas.microsoft.com/office/powerpoint/2010/main" val="42922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F9C95-605B-BFD7-F73E-1EACFDE7EC7C}"/>
              </a:ext>
            </a:extLst>
          </p:cNvPr>
          <p:cNvPicPr>
            <a:picLocks noChangeAspect="1"/>
          </p:cNvPicPr>
          <p:nvPr/>
        </p:nvPicPr>
        <p:blipFill>
          <a:blip r:embed="rId2"/>
          <a:stretch>
            <a:fillRect/>
          </a:stretch>
        </p:blipFill>
        <p:spPr>
          <a:xfrm>
            <a:off x="1323691" y="0"/>
            <a:ext cx="9544618" cy="5540093"/>
          </a:xfrm>
          <a:prstGeom prst="rect">
            <a:avLst/>
          </a:prstGeom>
        </p:spPr>
      </p:pic>
    </p:spTree>
    <p:extLst>
      <p:ext uri="{BB962C8B-B14F-4D97-AF65-F5344CB8AC3E}">
        <p14:creationId xmlns:p14="http://schemas.microsoft.com/office/powerpoint/2010/main" val="1082331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FF0000"/>
                </a:solidFill>
                <a:latin typeface="+mn-lt"/>
              </a:rPr>
              <a:t>MAPPING@Brown</a:t>
            </a:r>
            <a:endParaRPr lang="en-US" sz="3200" b="1" dirty="0">
              <a:solidFill>
                <a:srgbClr val="FF0000"/>
              </a:solidFill>
              <a:latin typeface="+mn-lt"/>
            </a:endParaRPr>
          </a:p>
        </p:txBody>
      </p:sp>
      <p:sp>
        <p:nvSpPr>
          <p:cNvPr id="4" name="Content Placeholder 2">
            <a:extLst>
              <a:ext uri="{FF2B5EF4-FFF2-40B4-BE49-F238E27FC236}">
                <a16:creationId xmlns:a16="http://schemas.microsoft.com/office/drawing/2014/main" id="{00B476F3-36EB-7B24-9C92-6AD16EA9C328}"/>
              </a:ext>
            </a:extLst>
          </p:cNvPr>
          <p:cNvSpPr txBox="1">
            <a:spLocks/>
          </p:cNvSpPr>
          <p:nvPr/>
        </p:nvSpPr>
        <p:spPr>
          <a:xfrm>
            <a:off x="909401" y="2070100"/>
            <a:ext cx="10972799" cy="30042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More to come about this in the breakout sessions!</a:t>
            </a:r>
          </a:p>
        </p:txBody>
      </p:sp>
      <p:pic>
        <p:nvPicPr>
          <p:cNvPr id="6" name="Picture 5">
            <a:extLst>
              <a:ext uri="{FF2B5EF4-FFF2-40B4-BE49-F238E27FC236}">
                <a16:creationId xmlns:a16="http://schemas.microsoft.com/office/drawing/2014/main" id="{6E25631B-3C27-98B0-1108-CA383186AD15}"/>
              </a:ext>
            </a:extLst>
          </p:cNvPr>
          <p:cNvPicPr>
            <a:picLocks noChangeAspect="1"/>
          </p:cNvPicPr>
          <p:nvPr/>
        </p:nvPicPr>
        <p:blipFill>
          <a:blip r:embed="rId3"/>
          <a:stretch>
            <a:fillRect/>
          </a:stretch>
        </p:blipFill>
        <p:spPr>
          <a:xfrm>
            <a:off x="9019015" y="1839577"/>
            <a:ext cx="2161683" cy="4654308"/>
          </a:xfrm>
          <a:prstGeom prst="rect">
            <a:avLst/>
          </a:prstGeom>
        </p:spPr>
      </p:pic>
    </p:spTree>
    <p:extLst>
      <p:ext uri="{BB962C8B-B14F-4D97-AF65-F5344CB8AC3E}">
        <p14:creationId xmlns:p14="http://schemas.microsoft.com/office/powerpoint/2010/main" val="3297801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0B1E5-5A0D-59BC-D972-195D6FE7D497}"/>
              </a:ext>
            </a:extLst>
          </p:cNvPr>
          <p:cNvGrpSpPr/>
          <p:nvPr/>
        </p:nvGrpSpPr>
        <p:grpSpPr>
          <a:xfrm>
            <a:off x="1776334" y="1431150"/>
            <a:ext cx="8639332" cy="3395683"/>
            <a:chOff x="1793822" y="1431150"/>
            <a:chExt cx="8639332" cy="3395683"/>
          </a:xfrm>
        </p:grpSpPr>
        <p:sp>
          <p:nvSpPr>
            <p:cNvPr id="2" name="Rectangle 1">
              <a:extLst>
                <a:ext uri="{FF2B5EF4-FFF2-40B4-BE49-F238E27FC236}">
                  <a16:creationId xmlns:a16="http://schemas.microsoft.com/office/drawing/2014/main" id="{4E32320F-C6F7-1D93-3002-EF8EBCFD323A}"/>
                </a:ext>
              </a:extLst>
            </p:cNvPr>
            <p:cNvSpPr/>
            <p:nvPr/>
          </p:nvSpPr>
          <p:spPr>
            <a:xfrm>
              <a:off x="1793822" y="1431150"/>
              <a:ext cx="4062194" cy="1489017"/>
            </a:xfrm>
            <a:prstGeom prst="rect">
              <a:avLst/>
            </a:prstGeom>
            <a:solidFill>
              <a:schemeClr val="accent6"/>
            </a:solidFill>
            <a:ln>
              <a:solidFill>
                <a:srgbClr val="92D050"/>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Data</a:t>
              </a:r>
              <a:endParaRPr lang="en-US" sz="2800" dirty="0">
                <a:latin typeface="Georgia" panose="02040502050405020303" pitchFamily="18" charset="0"/>
                <a:cs typeface="Arial" panose="020B0604020202020204" pitchFamily="34" charset="0"/>
              </a:endParaRPr>
            </a:p>
          </p:txBody>
        </p:sp>
        <p:sp>
          <p:nvSpPr>
            <p:cNvPr id="3" name="Rectangle 2">
              <a:extLst>
                <a:ext uri="{FF2B5EF4-FFF2-40B4-BE49-F238E27FC236}">
                  <a16:creationId xmlns:a16="http://schemas.microsoft.com/office/drawing/2014/main" id="{5BB0353F-FD30-D058-525D-A207C9459684}"/>
                </a:ext>
              </a:extLst>
            </p:cNvPr>
            <p:cNvSpPr/>
            <p:nvPr/>
          </p:nvSpPr>
          <p:spPr>
            <a:xfrm>
              <a:off x="6370960" y="1431150"/>
              <a:ext cx="4062194" cy="1489017"/>
            </a:xfrm>
            <a:prstGeom prst="rect">
              <a:avLst/>
            </a:prstGeom>
            <a:solidFill>
              <a:schemeClr val="accent4"/>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Georgia" panose="02040502050405020303" pitchFamily="18" charset="0"/>
                  <a:cs typeface="Arial" panose="020B0604020202020204" pitchFamily="34" charset="0"/>
                </a:rPr>
                <a:t>Device</a:t>
              </a:r>
              <a:endParaRPr lang="en-US" sz="2800" dirty="0">
                <a:latin typeface="Georgia" panose="02040502050405020303" pitchFamily="18" charset="0"/>
                <a:cs typeface="Arial" panose="020B0604020202020204" pitchFamily="34" charset="0"/>
              </a:endParaRPr>
            </a:p>
          </p:txBody>
        </p:sp>
        <p:sp>
          <p:nvSpPr>
            <p:cNvPr id="4" name="Rectangle 3">
              <a:extLst>
                <a:ext uri="{FF2B5EF4-FFF2-40B4-BE49-F238E27FC236}">
                  <a16:creationId xmlns:a16="http://schemas.microsoft.com/office/drawing/2014/main" id="{2E693CAB-CFB3-0D61-D9A1-01C4A36715B3}"/>
                </a:ext>
              </a:extLst>
            </p:cNvPr>
            <p:cNvSpPr/>
            <p:nvPr/>
          </p:nvSpPr>
          <p:spPr>
            <a:xfrm>
              <a:off x="1793822" y="3337816"/>
              <a:ext cx="4062194" cy="1489017"/>
            </a:xfrm>
            <a:prstGeom prst="rect">
              <a:avLst/>
            </a:prstGeom>
            <a:solidFill>
              <a:schemeClr val="accent2"/>
            </a:solidFill>
            <a:ln>
              <a:solidFill>
                <a:schemeClr val="accent2"/>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Modeling and Prediction</a:t>
              </a:r>
              <a:endParaRPr lang="en-US" sz="2800" dirty="0">
                <a:latin typeface="Georgia" panose="02040502050405020303" pitchFamily="18" charset="0"/>
                <a:cs typeface="Arial" panose="020B0604020202020204" pitchFamily="34" charset="0"/>
              </a:endParaRPr>
            </a:p>
          </p:txBody>
        </p:sp>
        <p:sp>
          <p:nvSpPr>
            <p:cNvPr id="5" name="Rectangle 4">
              <a:extLst>
                <a:ext uri="{FF2B5EF4-FFF2-40B4-BE49-F238E27FC236}">
                  <a16:creationId xmlns:a16="http://schemas.microsoft.com/office/drawing/2014/main" id="{BEB861EF-E10B-3064-7DF1-C84E14935AE4}"/>
                </a:ext>
              </a:extLst>
            </p:cNvPr>
            <p:cNvSpPr/>
            <p:nvPr/>
          </p:nvSpPr>
          <p:spPr>
            <a:xfrm>
              <a:off x="6370960" y="3337816"/>
              <a:ext cx="4062194" cy="1489017"/>
            </a:xfrm>
            <a:prstGeom prst="rect">
              <a:avLst/>
            </a:prstGeom>
            <a:solidFill>
              <a:schemeClr val="accent1"/>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Ethics, privacy, confidentiality</a:t>
              </a:r>
              <a:endParaRPr lang="en-US" sz="2800" dirty="0">
                <a:latin typeface="Georgia" panose="02040502050405020303" pitchFamily="18" charset="0"/>
                <a:cs typeface="Arial" panose="020B0604020202020204" pitchFamily="34" charset="0"/>
              </a:endParaRPr>
            </a:p>
          </p:txBody>
        </p:sp>
      </p:grpSp>
      <p:pic>
        <p:nvPicPr>
          <p:cNvPr id="6" name="Picture Placeholder 30" descr="Background pattern&#10;&#10;Description automatically generated">
            <a:extLst>
              <a:ext uri="{FF2B5EF4-FFF2-40B4-BE49-F238E27FC236}">
                <a16:creationId xmlns:a16="http://schemas.microsoft.com/office/drawing/2014/main" id="{CE33F373-D4D4-DA55-44A2-70F498E5D24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8" name="Title 1">
            <a:extLst>
              <a:ext uri="{FF2B5EF4-FFF2-40B4-BE49-F238E27FC236}">
                <a16:creationId xmlns:a16="http://schemas.microsoft.com/office/drawing/2014/main" id="{B42AFF4F-CBA7-2725-9BD6-40895C0EECEE}"/>
              </a:ext>
            </a:extLst>
          </p:cNvPr>
          <p:cNvSpPr txBox="1">
            <a:spLocks/>
          </p:cNvSpPr>
          <p:nvPr/>
        </p:nvSpPr>
        <p:spPr>
          <a:xfrm>
            <a:off x="3697520" y="2788375"/>
            <a:ext cx="4796957" cy="640625"/>
          </a:xfrm>
          <a:prstGeom prst="rect">
            <a:avLst/>
          </a:prstGeom>
          <a:solidFill>
            <a:schemeClr val="bg1"/>
          </a:solidFill>
        </p:spPr>
        <p:txBody>
          <a:bodyPr vert="horz" lIns="0" tIns="0" rIns="0" bIns="0" rtlCol="0" anchor="ctr">
            <a:normAutofit/>
          </a:bodyPr>
          <a:lstStyle>
            <a:lvl1pPr algn="l" defTabSz="914400" rtl="0" eaLnBrk="1" latinLnBrk="0" hangingPunct="1">
              <a:lnSpc>
                <a:spcPct val="90000"/>
              </a:lnSpc>
              <a:spcBef>
                <a:spcPct val="0"/>
              </a:spcBef>
              <a:buNone/>
              <a:defRPr sz="2800" b="1" i="0" kern="1200">
                <a:solidFill>
                  <a:srgbClr val="4E3629"/>
                </a:solidFill>
                <a:latin typeface="Georgia" panose="02040502050405020303" pitchFamily="18" charset="0"/>
                <a:ea typeface="+mj-ea"/>
                <a:cs typeface="+mj-cs"/>
              </a:defRPr>
            </a:lvl1pPr>
          </a:lstStyle>
          <a:p>
            <a:pPr algn="ctr"/>
            <a:r>
              <a:rPr lang="en-US" sz="3600" dirty="0">
                <a:solidFill>
                  <a:schemeClr val="tx1"/>
                </a:solidFill>
              </a:rPr>
              <a:t>MAPPING@Brown</a:t>
            </a:r>
            <a:endParaRPr lang="en-US" sz="2700" dirty="0">
              <a:solidFill>
                <a:schemeClr val="tx1"/>
              </a:solidFill>
            </a:endParaRPr>
          </a:p>
        </p:txBody>
      </p:sp>
    </p:spTree>
    <p:extLst>
      <p:ext uri="{BB962C8B-B14F-4D97-AF65-F5344CB8AC3E}">
        <p14:creationId xmlns:p14="http://schemas.microsoft.com/office/powerpoint/2010/main" val="372667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609599" y="857770"/>
            <a:ext cx="10972800" cy="86360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0000"/>
                </a:solidFill>
                <a:latin typeface="+mn-lt"/>
              </a:rPr>
              <a:t>MAPPS 18-month and 5-year goals</a:t>
            </a:r>
          </a:p>
        </p:txBody>
      </p:sp>
      <p:pic>
        <p:nvPicPr>
          <p:cNvPr id="5" name="Picture 4">
            <a:extLst>
              <a:ext uri="{FF2B5EF4-FFF2-40B4-BE49-F238E27FC236}">
                <a16:creationId xmlns:a16="http://schemas.microsoft.com/office/drawing/2014/main" id="{D73F61F6-8781-8FCF-B0DC-EB774DEDA039}"/>
              </a:ext>
            </a:extLst>
          </p:cNvPr>
          <p:cNvPicPr>
            <a:picLocks noChangeAspect="1"/>
          </p:cNvPicPr>
          <p:nvPr/>
        </p:nvPicPr>
        <p:blipFill>
          <a:blip r:embed="rId3"/>
          <a:stretch>
            <a:fillRect/>
          </a:stretch>
        </p:blipFill>
        <p:spPr>
          <a:xfrm>
            <a:off x="3145367" y="1721370"/>
            <a:ext cx="5901266" cy="3798100"/>
          </a:xfrm>
          <a:prstGeom prst="rect">
            <a:avLst/>
          </a:prstGeom>
        </p:spPr>
      </p:pic>
    </p:spTree>
    <p:extLst>
      <p:ext uri="{BB962C8B-B14F-4D97-AF65-F5344CB8AC3E}">
        <p14:creationId xmlns:p14="http://schemas.microsoft.com/office/powerpoint/2010/main" val="2130716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609599" y="857770"/>
            <a:ext cx="10972800" cy="86360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0000"/>
                </a:solidFill>
                <a:latin typeface="+mn-lt"/>
              </a:rPr>
              <a:t>NSF PIPP Phase 2</a:t>
            </a:r>
          </a:p>
        </p:txBody>
      </p:sp>
      <p:sp>
        <p:nvSpPr>
          <p:cNvPr id="4" name="TextBox 3">
            <a:extLst>
              <a:ext uri="{FF2B5EF4-FFF2-40B4-BE49-F238E27FC236}">
                <a16:creationId xmlns:a16="http://schemas.microsoft.com/office/drawing/2014/main" id="{71A7A4BC-EDCC-0651-04DB-C54262830E2C}"/>
              </a:ext>
            </a:extLst>
          </p:cNvPr>
          <p:cNvSpPr txBox="1"/>
          <p:nvPr/>
        </p:nvSpPr>
        <p:spPr>
          <a:xfrm>
            <a:off x="752168" y="2698955"/>
            <a:ext cx="4071564" cy="1477328"/>
          </a:xfrm>
          <a:prstGeom prst="rect">
            <a:avLst/>
          </a:prstGeom>
          <a:noFill/>
        </p:spPr>
        <p:txBody>
          <a:bodyPr wrap="none" rtlCol="0">
            <a:spAutoFit/>
          </a:bodyPr>
          <a:lstStyle/>
          <a:p>
            <a:r>
              <a:rPr lang="en-US" dirty="0"/>
              <a:t>RFA not yet released</a:t>
            </a:r>
          </a:p>
          <a:p>
            <a:endParaRPr lang="en-US" dirty="0"/>
          </a:p>
          <a:p>
            <a:r>
              <a:rPr lang="en-US" dirty="0"/>
              <a:t>Approximately 7 years and $20-25 million</a:t>
            </a:r>
          </a:p>
          <a:p>
            <a:endParaRPr lang="en-US" dirty="0"/>
          </a:p>
          <a:p>
            <a:endParaRPr lang="en-US" dirty="0"/>
          </a:p>
        </p:txBody>
      </p:sp>
    </p:spTree>
    <p:extLst>
      <p:ext uri="{BB962C8B-B14F-4D97-AF65-F5344CB8AC3E}">
        <p14:creationId xmlns:p14="http://schemas.microsoft.com/office/powerpoint/2010/main" val="154621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90D25CA7-63DB-D799-2F10-C0F87541BACA}"/>
              </a:ext>
            </a:extLst>
          </p:cNvPr>
          <p:cNvPicPr>
            <a:picLocks noChangeAspect="1"/>
          </p:cNvPicPr>
          <p:nvPr/>
        </p:nvPicPr>
        <p:blipFill rotWithShape="1">
          <a:blip r:embed="rId2">
            <a:extLst>
              <a:ext uri="{28A0092B-C50C-407E-A947-70E740481C1C}">
                <a14:useLocalDpi xmlns:a14="http://schemas.microsoft.com/office/drawing/2010/main" val="0"/>
              </a:ext>
            </a:extLst>
          </a:blip>
          <a:srcRect l="-261" t="90" r="2091" b="39150"/>
          <a:stretch/>
        </p:blipFill>
        <p:spPr>
          <a:xfrm>
            <a:off x="506665" y="456891"/>
            <a:ext cx="11260614" cy="4909588"/>
          </a:xfrm>
          <a:prstGeom prst="rect">
            <a:avLst/>
          </a:prstGeom>
        </p:spPr>
      </p:pic>
      <p:sp>
        <p:nvSpPr>
          <p:cNvPr id="3" name="Title 1">
            <a:extLst>
              <a:ext uri="{FF2B5EF4-FFF2-40B4-BE49-F238E27FC236}">
                <a16:creationId xmlns:a16="http://schemas.microsoft.com/office/drawing/2014/main" id="{61BA2AE2-4EB1-4E76-0D35-6A2D32B7FD00}"/>
              </a:ext>
            </a:extLst>
          </p:cNvPr>
          <p:cNvSpPr txBox="1">
            <a:spLocks/>
          </p:cNvSpPr>
          <p:nvPr/>
        </p:nvSpPr>
        <p:spPr>
          <a:xfrm>
            <a:off x="2760877" y="1950237"/>
            <a:ext cx="6670245" cy="1922896"/>
          </a:xfrm>
          <a:prstGeom prst="rect">
            <a:avLst/>
          </a:prstGeom>
          <a:solidFill>
            <a:schemeClr val="bg1"/>
          </a:solidFill>
        </p:spPr>
        <p:txBody>
          <a:bodyPr vert="horz" lIns="0" tIns="0" rIns="0" bIns="0" rtlCol="0" anchor="ctr">
            <a:normAutofit/>
          </a:bodyPr>
          <a:lstStyle>
            <a:lvl1pPr algn="r" defTabSz="914400" rtl="0" eaLnBrk="1" latinLnBrk="0" hangingPunct="1">
              <a:lnSpc>
                <a:spcPct val="100000"/>
              </a:lnSpc>
              <a:spcBef>
                <a:spcPct val="0"/>
              </a:spcBef>
              <a:buNone/>
              <a:defRPr sz="6000" b="1" i="0" kern="1200" cap="none" baseline="0">
                <a:solidFill>
                  <a:srgbClr val="ED1C24"/>
                </a:solidFill>
                <a:latin typeface="Georgia" panose="02040502050405020303" pitchFamily="18"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dirty="0">
                <a:ln>
                  <a:noFill/>
                </a:ln>
                <a:effectLst/>
                <a:uLnTx/>
                <a:uFillTx/>
                <a:latin typeface="+mn-lt"/>
                <a:ea typeface="+mj-ea"/>
                <a:cs typeface="+mj-cs"/>
              </a:rPr>
              <a:t>Workshop Purpose &amp; Structure</a:t>
            </a:r>
          </a:p>
        </p:txBody>
      </p:sp>
    </p:spTree>
    <p:extLst>
      <p:ext uri="{BB962C8B-B14F-4D97-AF65-F5344CB8AC3E}">
        <p14:creationId xmlns:p14="http://schemas.microsoft.com/office/powerpoint/2010/main" val="190957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CED85-B1E3-ABA1-28A1-55C1AD10706C}"/>
              </a:ext>
            </a:extLst>
          </p:cNvPr>
          <p:cNvSpPr>
            <a:spLocks noGrp="1"/>
          </p:cNvSpPr>
          <p:nvPr>
            <p:ph type="title"/>
          </p:nvPr>
        </p:nvSpPr>
        <p:spPr>
          <a:xfrm>
            <a:off x="272143" y="365125"/>
            <a:ext cx="11702143" cy="1325563"/>
          </a:xfrm>
        </p:spPr>
        <p:txBody>
          <a:bodyPr/>
          <a:lstStyle/>
          <a:p>
            <a:pPr algn="ctr"/>
            <a:r>
              <a:rPr lang="en-US" sz="3600" dirty="0"/>
              <a:t>Privacy and Ethics in Pandemic Data Collection and Processing</a:t>
            </a:r>
            <a:br>
              <a:rPr lang="en-US" sz="3600" dirty="0"/>
            </a:br>
            <a:r>
              <a:rPr lang="en-US" sz="3600" b="1" dirty="0"/>
              <a:t>Websites</a:t>
            </a:r>
          </a:p>
        </p:txBody>
      </p:sp>
      <p:pic>
        <p:nvPicPr>
          <p:cNvPr id="1026" name="Picture 2">
            <a:extLst>
              <a:ext uri="{FF2B5EF4-FFF2-40B4-BE49-F238E27FC236}">
                <a16:creationId xmlns:a16="http://schemas.microsoft.com/office/drawing/2014/main" id="{1C6E9816-80DE-C8BC-08AF-DAB4E012B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87" y="1966929"/>
            <a:ext cx="1414135" cy="1462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072E624-416A-5F5E-0A26-DF7D3A914CCE}"/>
              </a:ext>
            </a:extLst>
          </p:cNvPr>
          <p:cNvSpPr txBox="1"/>
          <p:nvPr/>
        </p:nvSpPr>
        <p:spPr>
          <a:xfrm>
            <a:off x="0" y="3615763"/>
            <a:ext cx="6101542" cy="2215991"/>
          </a:xfrm>
          <a:prstGeom prst="rect">
            <a:avLst/>
          </a:prstGeom>
          <a:noFill/>
        </p:spPr>
        <p:txBody>
          <a:bodyPr wrap="square">
            <a:spAutoFit/>
          </a:bodyPr>
          <a:lstStyle/>
          <a:p>
            <a:pPr algn="ctr" rtl="0">
              <a:spcBef>
                <a:spcPts val="0"/>
              </a:spcBef>
              <a:spcAft>
                <a:spcPts val="1200"/>
              </a:spcAft>
            </a:pPr>
            <a:r>
              <a:rPr lang="en-US" sz="1800" b="0" i="0" u="none" strike="noStrike" dirty="0">
                <a:solidFill>
                  <a:srgbClr val="595959"/>
                </a:solidFill>
                <a:effectLst/>
                <a:latin typeface="Roboto" panose="02000000000000000000" pitchFamily="2" charset="0"/>
              </a:rPr>
              <a:t>Workshop Website</a:t>
            </a:r>
          </a:p>
          <a:p>
            <a:pPr algn="ctr" rtl="0">
              <a:spcBef>
                <a:spcPts val="0"/>
              </a:spcBef>
              <a:spcAft>
                <a:spcPts val="1200"/>
              </a:spcAft>
            </a:pPr>
            <a:r>
              <a:rPr lang="en-US" sz="1800" b="1" i="0" u="sng" strike="noStrike" dirty="0">
                <a:solidFill>
                  <a:srgbClr val="0097A7"/>
                </a:solidFill>
                <a:effectLst/>
                <a:latin typeface="Roboto" panose="02000000000000000000" pitchFamily="2" charset="0"/>
                <a:hlinkClick r:id="rId3"/>
              </a:rPr>
              <a:t>https://mapps-brown.github.io/workshop2023/</a:t>
            </a:r>
            <a:endParaRPr lang="en-US" b="0" dirty="0">
              <a:effectLst/>
            </a:endParaRPr>
          </a:p>
          <a:p>
            <a:pPr algn="ctr" rtl="0">
              <a:spcBef>
                <a:spcPts val="0"/>
              </a:spcBef>
              <a:spcAft>
                <a:spcPts val="1200"/>
              </a:spcAft>
            </a:pPr>
            <a:r>
              <a:rPr lang="en-US" sz="1800" b="0" i="0" u="none" strike="noStrike" dirty="0">
                <a:solidFill>
                  <a:srgbClr val="595959"/>
                </a:solidFill>
                <a:effectLst/>
                <a:latin typeface="Roboto" panose="02000000000000000000" pitchFamily="2" charset="0"/>
              </a:rPr>
              <a:t>The workshop materials can be found here. We will post materials to this website throughout the week. </a:t>
            </a:r>
            <a:endParaRPr lang="en-US" b="0" dirty="0">
              <a:effectLst/>
            </a:endParaRPr>
          </a:p>
          <a:p>
            <a:br>
              <a:rPr lang="en-US" dirty="0"/>
            </a:br>
            <a:endParaRPr lang="en-US" dirty="0"/>
          </a:p>
        </p:txBody>
      </p:sp>
      <p:pic>
        <p:nvPicPr>
          <p:cNvPr id="1028" name="Picture 4">
            <a:extLst>
              <a:ext uri="{FF2B5EF4-FFF2-40B4-BE49-F238E27FC236}">
                <a16:creationId xmlns:a16="http://schemas.microsoft.com/office/drawing/2014/main" id="{2365F13C-5C0D-FF00-9E57-9014581FD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8145" y="2014865"/>
            <a:ext cx="1414135" cy="14141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F733C4-D9BD-525A-55C9-6C762AF1E503}"/>
              </a:ext>
            </a:extLst>
          </p:cNvPr>
          <p:cNvSpPr txBox="1"/>
          <p:nvPr/>
        </p:nvSpPr>
        <p:spPr>
          <a:xfrm>
            <a:off x="6123214" y="3640428"/>
            <a:ext cx="6101542" cy="2215991"/>
          </a:xfrm>
          <a:prstGeom prst="rect">
            <a:avLst/>
          </a:prstGeom>
          <a:noFill/>
        </p:spPr>
        <p:txBody>
          <a:bodyPr wrap="square">
            <a:spAutoFit/>
          </a:bodyPr>
          <a:lstStyle/>
          <a:p>
            <a:pPr algn="ctr">
              <a:spcAft>
                <a:spcPts val="1200"/>
              </a:spcAft>
            </a:pPr>
            <a:r>
              <a:rPr lang="en-US" dirty="0">
                <a:solidFill>
                  <a:srgbClr val="595959"/>
                </a:solidFill>
                <a:latin typeface="Roboto" panose="02000000000000000000" pitchFamily="2" charset="0"/>
              </a:rPr>
              <a:t>ICERM Website</a:t>
            </a:r>
            <a:endParaRPr lang="en-US" sz="1800" i="0" strike="noStrike" dirty="0">
              <a:solidFill>
                <a:srgbClr val="0097A7"/>
              </a:solidFill>
              <a:effectLst/>
              <a:latin typeface="Roboto" panose="02000000000000000000" pitchFamily="2" charset="0"/>
              <a:hlinkClick r:id="rId5"/>
            </a:endParaRPr>
          </a:p>
          <a:p>
            <a:pPr algn="ctr" rtl="0">
              <a:spcBef>
                <a:spcPts val="0"/>
              </a:spcBef>
              <a:spcAft>
                <a:spcPts val="1200"/>
              </a:spcAft>
            </a:pPr>
            <a:r>
              <a:rPr lang="en-US" sz="1800" b="1" i="0" u="sng" strike="noStrike" dirty="0">
                <a:solidFill>
                  <a:srgbClr val="0097A7"/>
                </a:solidFill>
                <a:effectLst/>
                <a:latin typeface="Roboto" panose="02000000000000000000" pitchFamily="2" charset="0"/>
                <a:hlinkClick r:id="rId5"/>
              </a:rPr>
              <a:t>https://icerm.brown.edu/topical_workshops/tw-23-pep/</a:t>
            </a:r>
            <a:endParaRPr lang="en-US" b="0" dirty="0">
              <a:effectLst/>
            </a:endParaRPr>
          </a:p>
          <a:p>
            <a:pPr algn="ctr" rtl="0">
              <a:spcBef>
                <a:spcPts val="0"/>
              </a:spcBef>
              <a:spcAft>
                <a:spcPts val="1200"/>
              </a:spcAft>
            </a:pPr>
            <a:r>
              <a:rPr lang="en-US" sz="1800" b="0" i="0" u="none" strike="noStrike" dirty="0">
                <a:solidFill>
                  <a:srgbClr val="595959"/>
                </a:solidFill>
                <a:effectLst/>
                <a:latin typeface="Roboto" panose="02000000000000000000" pitchFamily="2" charset="0"/>
              </a:rPr>
              <a:t>The daily agenda will be posted here, and ICERM will live stream the keynotes each day.</a:t>
            </a:r>
            <a:endParaRPr lang="en-US" b="0" dirty="0">
              <a:effectLst/>
            </a:endParaRPr>
          </a:p>
          <a:p>
            <a:br>
              <a:rPr lang="en-US" dirty="0"/>
            </a:br>
            <a:endParaRPr lang="en-US" dirty="0"/>
          </a:p>
        </p:txBody>
      </p:sp>
    </p:spTree>
    <p:extLst>
      <p:ext uri="{BB962C8B-B14F-4D97-AF65-F5344CB8AC3E}">
        <p14:creationId xmlns:p14="http://schemas.microsoft.com/office/powerpoint/2010/main" val="2901062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0" descr="Background pattern&#10;&#10;Description automatically generated">
            <a:extLst>
              <a:ext uri="{FF2B5EF4-FFF2-40B4-BE49-F238E27FC236}">
                <a16:creationId xmlns:a16="http://schemas.microsoft.com/office/drawing/2014/main" id="{8A7633F0-B330-CEC0-396B-B0CDD0F86E8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5" name="TextBox 4">
            <a:extLst>
              <a:ext uri="{FF2B5EF4-FFF2-40B4-BE49-F238E27FC236}">
                <a16:creationId xmlns:a16="http://schemas.microsoft.com/office/drawing/2014/main" id="{D9318F89-2F58-7906-B271-62DC50AE8836}"/>
              </a:ext>
            </a:extLst>
          </p:cNvPr>
          <p:cNvSpPr txBox="1"/>
          <p:nvPr/>
        </p:nvSpPr>
        <p:spPr>
          <a:xfrm>
            <a:off x="509369" y="1468034"/>
            <a:ext cx="11173259" cy="2985433"/>
          </a:xfrm>
          <a:prstGeom prst="rect">
            <a:avLst/>
          </a:prstGeom>
          <a:noFill/>
        </p:spPr>
        <p:txBody>
          <a:bodyPr wrap="square">
            <a:spAutoFit/>
          </a:bodyPr>
          <a:lstStyle/>
          <a:p>
            <a:pPr algn="ctr"/>
            <a:r>
              <a:rPr lang="en-US" sz="3200" b="1" dirty="0">
                <a:solidFill>
                  <a:srgbClr val="ED1C24"/>
                </a:solidFill>
                <a:latin typeface="Calibri" panose="020F0502020204030204" pitchFamily="34" charset="0"/>
                <a:cs typeface="Calibri" panose="020F0502020204030204" pitchFamily="34" charset="0"/>
              </a:rPr>
              <a:t>Purpose</a:t>
            </a:r>
          </a:p>
          <a:p>
            <a:endParaRPr lang="en-US" sz="1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srgbClr val="000000"/>
                </a:solidFill>
              </a:rPr>
              <a:t>Develop a framework for state of the art privacy and ethics protection in the context of pandemic data collection and processing; </a:t>
            </a:r>
          </a:p>
          <a:p>
            <a:pPr marL="342900" indent="-342900">
              <a:buFont typeface="Arial" panose="020B0604020202020204" pitchFamily="34" charset="0"/>
              <a:buChar char="•"/>
            </a:pPr>
            <a:endParaRPr lang="en-US" sz="2000" dirty="0">
              <a:solidFill>
                <a:srgbClr val="000000"/>
              </a:solidFill>
            </a:endParaRPr>
          </a:p>
          <a:p>
            <a:pPr marL="342900" indent="-342900" rtl="0">
              <a:spcBef>
                <a:spcPts val="0"/>
              </a:spcBef>
              <a:spcAft>
                <a:spcPts val="0"/>
              </a:spcAft>
              <a:buFont typeface="Arial" panose="020B0604020202020204" pitchFamily="34" charset="0"/>
              <a:buChar char="•"/>
            </a:pPr>
            <a:r>
              <a:rPr lang="en-US" sz="2000" dirty="0">
                <a:solidFill>
                  <a:srgbClr val="000000"/>
                </a:solidFill>
              </a:rPr>
              <a:t>Develop protocol for </a:t>
            </a:r>
            <a:r>
              <a:rPr lang="en-US" sz="2000" dirty="0" err="1">
                <a:solidFill>
                  <a:srgbClr val="000000"/>
                </a:solidFill>
              </a:rPr>
              <a:t>MAPPING@Brown</a:t>
            </a:r>
            <a:r>
              <a:rPr lang="en-US" sz="2000" dirty="0">
                <a:solidFill>
                  <a:srgbClr val="000000"/>
                </a:solidFill>
              </a:rPr>
              <a:t> exercise;</a:t>
            </a:r>
          </a:p>
          <a:p>
            <a:pPr rtl="0">
              <a:spcBef>
                <a:spcPts val="0"/>
              </a:spcBef>
              <a:spcAft>
                <a:spcPts val="0"/>
              </a:spcAft>
            </a:pPr>
            <a:endParaRPr lang="en-US" sz="2000" dirty="0">
              <a:solidFill>
                <a:srgbClr val="000000"/>
              </a:solidFill>
            </a:endParaRPr>
          </a:p>
          <a:p>
            <a:pPr marL="342900" indent="-342900" rtl="0">
              <a:spcBef>
                <a:spcPts val="0"/>
              </a:spcBef>
              <a:spcAft>
                <a:spcPts val="0"/>
              </a:spcAft>
              <a:buFont typeface="Arial" panose="020B0604020202020204" pitchFamily="34" charset="0"/>
              <a:buChar char="•"/>
            </a:pPr>
            <a:r>
              <a:rPr lang="en-US" sz="2000" dirty="0">
                <a:solidFill>
                  <a:srgbClr val="000000"/>
                </a:solidFill>
              </a:rPr>
              <a:t>Develop new collaborations for Phase 2 PIPP Application.</a:t>
            </a:r>
          </a:p>
          <a:p>
            <a:pPr algn="ctr" rtl="0">
              <a:spcBef>
                <a:spcPts val="0"/>
              </a:spcBef>
              <a:spcAft>
                <a:spcPts val="0"/>
              </a:spcAft>
            </a:pPr>
            <a:endParaRPr lang="en-US" sz="2000" dirty="0">
              <a:solidFill>
                <a:srgbClr val="000000"/>
              </a:solidFill>
            </a:endParaRPr>
          </a:p>
        </p:txBody>
      </p:sp>
    </p:spTree>
    <p:extLst>
      <p:ext uri="{BB962C8B-B14F-4D97-AF65-F5344CB8AC3E}">
        <p14:creationId xmlns:p14="http://schemas.microsoft.com/office/powerpoint/2010/main" val="1890855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0" descr="Background pattern&#10;&#10;Description automatically generated">
            <a:extLst>
              <a:ext uri="{FF2B5EF4-FFF2-40B4-BE49-F238E27FC236}">
                <a16:creationId xmlns:a16="http://schemas.microsoft.com/office/drawing/2014/main" id="{8A7633F0-B330-CEC0-396B-B0CDD0F86E8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5" name="TextBox 4">
            <a:extLst>
              <a:ext uri="{FF2B5EF4-FFF2-40B4-BE49-F238E27FC236}">
                <a16:creationId xmlns:a16="http://schemas.microsoft.com/office/drawing/2014/main" id="{D9318F89-2F58-7906-B271-62DC50AE8836}"/>
              </a:ext>
            </a:extLst>
          </p:cNvPr>
          <p:cNvSpPr txBox="1"/>
          <p:nvPr/>
        </p:nvSpPr>
        <p:spPr>
          <a:xfrm>
            <a:off x="1" y="1025143"/>
            <a:ext cx="12192000" cy="1077218"/>
          </a:xfrm>
          <a:prstGeom prst="rect">
            <a:avLst/>
          </a:prstGeom>
          <a:noFill/>
        </p:spPr>
        <p:txBody>
          <a:bodyPr wrap="square">
            <a:spAutoFit/>
          </a:bodyPr>
          <a:lstStyle/>
          <a:p>
            <a:pPr algn="ctr"/>
            <a:r>
              <a:rPr lang="en-US" sz="3200" b="1" dirty="0">
                <a:solidFill>
                  <a:srgbClr val="ED1C24"/>
                </a:solidFill>
                <a:latin typeface="Calibri" panose="020F0502020204030204" pitchFamily="34" charset="0"/>
                <a:cs typeface="Calibri" panose="020F0502020204030204" pitchFamily="34" charset="0"/>
              </a:rPr>
              <a:t>Desired Outcomes</a:t>
            </a:r>
            <a:endParaRPr lang="en-US" sz="3200" dirty="0">
              <a:latin typeface="Calibri" panose="020F0502020204030204" pitchFamily="34" charset="0"/>
              <a:cs typeface="Calibri" panose="020F0502020204030204" pitchFamily="34" charset="0"/>
            </a:endParaRPr>
          </a:p>
          <a:p>
            <a:pPr algn="ctr"/>
            <a:endParaRPr lang="en-US" sz="3200" i="1" dirty="0">
              <a:solidFill>
                <a:srgbClr val="000000"/>
              </a:solidFill>
              <a:latin typeface="Arial" panose="020B0604020202020204" pitchFamily="34" charset="0"/>
            </a:endParaRPr>
          </a:p>
        </p:txBody>
      </p:sp>
      <p:sp>
        <p:nvSpPr>
          <p:cNvPr id="2" name="TextBox 1">
            <a:extLst>
              <a:ext uri="{FF2B5EF4-FFF2-40B4-BE49-F238E27FC236}">
                <a16:creationId xmlns:a16="http://schemas.microsoft.com/office/drawing/2014/main" id="{5B52347F-6FC5-BCEA-8A34-8D1727CF58D0}"/>
              </a:ext>
            </a:extLst>
          </p:cNvPr>
          <p:cNvSpPr txBox="1"/>
          <p:nvPr/>
        </p:nvSpPr>
        <p:spPr>
          <a:xfrm>
            <a:off x="1" y="1563753"/>
            <a:ext cx="12036828" cy="4385816"/>
          </a:xfrm>
          <a:prstGeom prst="rect">
            <a:avLst/>
          </a:prstGeom>
          <a:noFill/>
        </p:spPr>
        <p:txBody>
          <a:bodyPr wrap="square">
            <a:spAutoFit/>
          </a:bodyPr>
          <a:lstStyle/>
          <a:p>
            <a:pPr>
              <a:spcAft>
                <a:spcPts val="600"/>
              </a:spcAft>
            </a:pPr>
            <a:endParaRPr lang="en-US" dirty="0">
              <a:solidFill>
                <a:srgbClr val="000000"/>
              </a:solidFill>
              <a:latin typeface="Arial" panose="020B0604020202020204" pitchFamily="34" charset="0"/>
            </a:endParaRPr>
          </a:p>
          <a:p>
            <a:pPr marL="342900" indent="-342900">
              <a:spcAft>
                <a:spcPts val="600"/>
              </a:spcAft>
              <a:buFont typeface="+mj-lt"/>
              <a:buAutoNum type="arabicPeriod"/>
            </a:pPr>
            <a:r>
              <a:rPr lang="en-US" b="1" dirty="0">
                <a:solidFill>
                  <a:srgbClr val="000000"/>
                </a:solidFill>
                <a:latin typeface="Arial" panose="020B0604020202020204" pitchFamily="34" charset="0"/>
              </a:rPr>
              <a:t>Data: </a:t>
            </a:r>
            <a:r>
              <a:rPr lang="en-US" dirty="0">
                <a:solidFill>
                  <a:srgbClr val="000000"/>
                </a:solidFill>
                <a:latin typeface="Arial" panose="020B0604020202020204" pitchFamily="34" charset="0"/>
              </a:rPr>
              <a:t>Prioritized list of data needs for measuring movement and social mixing during </a:t>
            </a:r>
            <a:r>
              <a:rPr lang="en-US" dirty="0" err="1">
                <a:solidFill>
                  <a:srgbClr val="000000"/>
                </a:solidFill>
                <a:latin typeface="Arial" panose="020B0604020202020204" pitchFamily="34" charset="0"/>
              </a:rPr>
              <a:t>MAPPING@Brown</a:t>
            </a:r>
            <a:endParaRPr lang="en-US" dirty="0">
              <a:solidFill>
                <a:srgbClr val="000000"/>
              </a:solidFill>
              <a:latin typeface="Arial" panose="020B0604020202020204" pitchFamily="34" charset="0"/>
            </a:endParaRPr>
          </a:p>
          <a:p>
            <a:pPr marL="342900" indent="-342900">
              <a:spcAft>
                <a:spcPts val="600"/>
              </a:spcAft>
              <a:buFont typeface="+mj-lt"/>
              <a:buAutoNum type="arabicPeriod"/>
            </a:pPr>
            <a:endParaRPr lang="en-US" dirty="0">
              <a:solidFill>
                <a:srgbClr val="000000"/>
              </a:solidFill>
              <a:latin typeface="Arial" panose="020B0604020202020204" pitchFamily="34" charset="0"/>
            </a:endParaRPr>
          </a:p>
          <a:p>
            <a:pPr marL="342900" indent="-342900">
              <a:spcAft>
                <a:spcPts val="600"/>
              </a:spcAft>
              <a:buFont typeface="+mj-lt"/>
              <a:buAutoNum type="arabicPeriod"/>
            </a:pPr>
            <a:r>
              <a:rPr lang="en-US" b="1" dirty="0">
                <a:solidFill>
                  <a:srgbClr val="000000"/>
                </a:solidFill>
                <a:latin typeface="Arial" panose="020B0604020202020204" pitchFamily="34" charset="0"/>
              </a:rPr>
              <a:t>Privacy and Ethics: </a:t>
            </a:r>
            <a:r>
              <a:rPr lang="en-US" dirty="0">
                <a:solidFill>
                  <a:srgbClr val="000000"/>
                </a:solidFill>
                <a:latin typeface="Arial" panose="020B0604020202020204" pitchFamily="34" charset="0"/>
              </a:rPr>
              <a:t>Concrete approaches to managing the ethical issues that arise from collecting, managing, analyzing, and sharing human mobility and social mixing data</a:t>
            </a:r>
          </a:p>
          <a:p>
            <a:pPr marL="342900" indent="-342900">
              <a:spcAft>
                <a:spcPts val="600"/>
              </a:spcAft>
              <a:buFont typeface="+mj-lt"/>
              <a:buAutoNum type="arabicPeriod"/>
            </a:pPr>
            <a:endParaRPr lang="en-US" dirty="0">
              <a:solidFill>
                <a:srgbClr val="000000"/>
              </a:solidFill>
              <a:latin typeface="Arial" panose="020B0604020202020204" pitchFamily="34" charset="0"/>
            </a:endParaRPr>
          </a:p>
          <a:p>
            <a:pPr marL="342900" indent="-342900">
              <a:spcAft>
                <a:spcPts val="600"/>
              </a:spcAft>
              <a:buFont typeface="+mj-lt"/>
              <a:buAutoNum type="arabicPeriod"/>
            </a:pPr>
            <a:r>
              <a:rPr lang="en-US" b="1" dirty="0">
                <a:solidFill>
                  <a:srgbClr val="000000"/>
                </a:solidFill>
                <a:latin typeface="Arial" panose="020B0604020202020204" pitchFamily="34" charset="0"/>
              </a:rPr>
              <a:t>Technical Execution: </a:t>
            </a:r>
            <a:r>
              <a:rPr lang="en-US" dirty="0">
                <a:solidFill>
                  <a:srgbClr val="000000"/>
                </a:solidFill>
                <a:latin typeface="Arial" panose="020B0604020202020204" pitchFamily="34" charset="0"/>
              </a:rPr>
              <a:t>Outline the technical approaches to responsible use of shared data</a:t>
            </a:r>
          </a:p>
          <a:p>
            <a:pPr marL="342900" indent="-342900">
              <a:spcAft>
                <a:spcPts val="600"/>
              </a:spcAft>
              <a:buFont typeface="+mj-lt"/>
              <a:buAutoNum type="arabicPeriod"/>
            </a:pPr>
            <a:endParaRPr lang="en-US" dirty="0">
              <a:solidFill>
                <a:srgbClr val="000000"/>
              </a:solidFill>
              <a:latin typeface="Arial" panose="020B0604020202020204" pitchFamily="34" charset="0"/>
            </a:endParaRPr>
          </a:p>
          <a:p>
            <a:pPr marL="342900" indent="-342900">
              <a:spcAft>
                <a:spcPts val="600"/>
              </a:spcAft>
              <a:buFont typeface="+mj-lt"/>
              <a:buAutoNum type="arabicPeriod"/>
            </a:pPr>
            <a:r>
              <a:rPr lang="en-US" b="1" dirty="0">
                <a:solidFill>
                  <a:srgbClr val="000000"/>
                </a:solidFill>
                <a:latin typeface="Arial" panose="020B0604020202020204" pitchFamily="34" charset="0"/>
              </a:rPr>
              <a:t>Modeling: </a:t>
            </a:r>
            <a:r>
              <a:rPr lang="en-US" dirty="0">
                <a:solidFill>
                  <a:srgbClr val="000000"/>
                </a:solidFill>
                <a:latin typeface="Arial" panose="020B0604020202020204" pitchFamily="34" charset="0"/>
              </a:rPr>
              <a:t>Outline modeling and simulation scenarios using </a:t>
            </a:r>
            <a:r>
              <a:rPr lang="en-US" dirty="0" err="1">
                <a:solidFill>
                  <a:srgbClr val="000000"/>
                </a:solidFill>
                <a:latin typeface="Arial" panose="020B0604020202020204" pitchFamily="34" charset="0"/>
              </a:rPr>
              <a:t>MAPPING@Brown</a:t>
            </a:r>
            <a:r>
              <a:rPr lang="en-US" dirty="0">
                <a:solidFill>
                  <a:srgbClr val="000000"/>
                </a:solidFill>
                <a:latin typeface="Arial" panose="020B0604020202020204" pitchFamily="34" charset="0"/>
              </a:rPr>
              <a:t> data to facilitate optimal prediction and prevention of future pandemics</a:t>
            </a:r>
          </a:p>
          <a:p>
            <a:pPr marL="342900" indent="-342900">
              <a:spcAft>
                <a:spcPts val="600"/>
              </a:spcAft>
              <a:buFont typeface="+mj-lt"/>
              <a:buAutoNum type="arabicPeriod"/>
            </a:pPr>
            <a:endParaRPr lang="en-US" dirty="0">
              <a:solidFill>
                <a:srgbClr val="000000"/>
              </a:solidFill>
              <a:latin typeface="Arial" panose="020B0604020202020204" pitchFamily="34" charset="0"/>
            </a:endParaRPr>
          </a:p>
          <a:p>
            <a:pPr marL="342900" indent="-342900">
              <a:spcAft>
                <a:spcPts val="600"/>
              </a:spcAft>
              <a:buFont typeface="+mj-lt"/>
              <a:buAutoNum type="arabicPeriod"/>
            </a:pPr>
            <a:r>
              <a:rPr lang="en-US" b="1" dirty="0">
                <a:solidFill>
                  <a:srgbClr val="000000"/>
                </a:solidFill>
                <a:latin typeface="Arial" panose="020B0604020202020204" pitchFamily="34" charset="0"/>
              </a:rPr>
              <a:t>Data Sharing: </a:t>
            </a:r>
            <a:r>
              <a:rPr lang="en-US" dirty="0">
                <a:solidFill>
                  <a:srgbClr val="000000"/>
                </a:solidFill>
                <a:latin typeface="Arial" panose="020B0604020202020204" pitchFamily="34" charset="0"/>
              </a:rPr>
              <a:t>Identify techniques for ethically using multi-party computation to analyze mobility and social mixing datasets from multiple institutions at once</a:t>
            </a:r>
          </a:p>
        </p:txBody>
      </p:sp>
    </p:spTree>
    <p:extLst>
      <p:ext uri="{BB962C8B-B14F-4D97-AF65-F5344CB8AC3E}">
        <p14:creationId xmlns:p14="http://schemas.microsoft.com/office/powerpoint/2010/main" val="788901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0" descr="Background pattern&#10;&#10;Description automatically generated">
            <a:extLst>
              <a:ext uri="{FF2B5EF4-FFF2-40B4-BE49-F238E27FC236}">
                <a16:creationId xmlns:a16="http://schemas.microsoft.com/office/drawing/2014/main" id="{8A7633F0-B330-CEC0-396B-B0CDD0F86E8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5" name="TextBox 4">
            <a:extLst>
              <a:ext uri="{FF2B5EF4-FFF2-40B4-BE49-F238E27FC236}">
                <a16:creationId xmlns:a16="http://schemas.microsoft.com/office/drawing/2014/main" id="{D9318F89-2F58-7906-B271-62DC50AE8836}"/>
              </a:ext>
            </a:extLst>
          </p:cNvPr>
          <p:cNvSpPr txBox="1"/>
          <p:nvPr/>
        </p:nvSpPr>
        <p:spPr>
          <a:xfrm>
            <a:off x="509369" y="1468034"/>
            <a:ext cx="11173259" cy="4185761"/>
          </a:xfrm>
          <a:prstGeom prst="rect">
            <a:avLst/>
          </a:prstGeom>
          <a:noFill/>
        </p:spPr>
        <p:txBody>
          <a:bodyPr wrap="square">
            <a:spAutoFit/>
          </a:bodyPr>
          <a:lstStyle/>
          <a:p>
            <a:pPr algn="ctr"/>
            <a:r>
              <a:rPr lang="en-US" sz="3200" b="1" dirty="0">
                <a:solidFill>
                  <a:srgbClr val="ED1C24"/>
                </a:solidFill>
                <a:latin typeface="Calibri" panose="020F0502020204030204" pitchFamily="34" charset="0"/>
                <a:cs typeface="Calibri" panose="020F0502020204030204" pitchFamily="34" charset="0"/>
              </a:rPr>
              <a:t>Structure</a:t>
            </a:r>
          </a:p>
          <a:p>
            <a:pPr algn="ctr"/>
            <a:endParaRPr lang="en-US" sz="1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srgbClr val="000000"/>
                </a:solidFill>
              </a:rPr>
              <a:t>Distinguished keynote speakers; </a:t>
            </a:r>
          </a:p>
          <a:p>
            <a:pPr marL="342900" indent="-342900">
              <a:buFont typeface="Arial" panose="020B0604020202020204" pitchFamily="34" charset="0"/>
              <a:buChar char="•"/>
            </a:pPr>
            <a:r>
              <a:rPr lang="en-US" sz="2000" dirty="0">
                <a:solidFill>
                  <a:srgbClr val="000000"/>
                </a:solidFill>
              </a:rPr>
              <a:t>Breakout sessions in which we ask for your input in the design, ethics, implementation and analysis of </a:t>
            </a:r>
            <a:r>
              <a:rPr lang="en-US" sz="2000" dirty="0" err="1">
                <a:solidFill>
                  <a:srgbClr val="000000"/>
                </a:solidFill>
              </a:rPr>
              <a:t>MAPPING@Brown</a:t>
            </a:r>
            <a:endParaRPr lang="en-US" sz="2000" dirty="0">
              <a:solidFill>
                <a:srgbClr val="000000"/>
              </a:solidFill>
            </a:endParaRPr>
          </a:p>
          <a:p>
            <a:pPr marL="342900" indent="-342900" rtl="0">
              <a:spcBef>
                <a:spcPts val="0"/>
              </a:spcBef>
              <a:spcAft>
                <a:spcPts val="0"/>
              </a:spcAft>
              <a:buFont typeface="Arial" panose="020B0604020202020204" pitchFamily="34" charset="0"/>
              <a:buChar char="•"/>
            </a:pPr>
            <a:endParaRPr lang="en-US" sz="2000" dirty="0">
              <a:solidFill>
                <a:srgbClr val="000000"/>
              </a:solidFill>
            </a:endParaRPr>
          </a:p>
          <a:p>
            <a:pPr marL="342900" indent="-342900" rtl="0">
              <a:spcBef>
                <a:spcPts val="0"/>
              </a:spcBef>
              <a:spcAft>
                <a:spcPts val="0"/>
              </a:spcAft>
              <a:buFont typeface="Arial" panose="020B0604020202020204" pitchFamily="34" charset="0"/>
              <a:buChar char="•"/>
            </a:pPr>
            <a:endParaRPr lang="en-US" sz="2000" dirty="0">
              <a:solidFill>
                <a:srgbClr val="000000"/>
              </a:solidFill>
            </a:endParaRPr>
          </a:p>
          <a:p>
            <a:pPr marL="342900" indent="-342900" rtl="0">
              <a:spcBef>
                <a:spcPts val="0"/>
              </a:spcBef>
              <a:spcAft>
                <a:spcPts val="0"/>
              </a:spcAft>
              <a:buFont typeface="Arial" panose="020B0604020202020204" pitchFamily="34" charset="0"/>
              <a:buChar char="•"/>
            </a:pPr>
            <a:r>
              <a:rPr lang="en-US" sz="2000" dirty="0">
                <a:solidFill>
                  <a:srgbClr val="000000"/>
                </a:solidFill>
              </a:rPr>
              <a:t>Small, focused, interdisciplinary and participatory;</a:t>
            </a:r>
          </a:p>
          <a:p>
            <a:pPr marL="342900" indent="-342900" rtl="0">
              <a:spcBef>
                <a:spcPts val="0"/>
              </a:spcBef>
              <a:spcAft>
                <a:spcPts val="0"/>
              </a:spcAft>
              <a:buFont typeface="Arial" panose="020B0604020202020204" pitchFamily="34" charset="0"/>
              <a:buChar char="•"/>
            </a:pPr>
            <a:r>
              <a:rPr lang="en-US" sz="2000" dirty="0">
                <a:solidFill>
                  <a:srgbClr val="000000"/>
                </a:solidFill>
              </a:rPr>
              <a:t>Plenty of time for discussions </a:t>
            </a:r>
          </a:p>
          <a:p>
            <a:pPr marL="342900" indent="-342900" rtl="0">
              <a:spcBef>
                <a:spcPts val="0"/>
              </a:spcBef>
              <a:spcAft>
                <a:spcPts val="0"/>
              </a:spcAft>
              <a:buFont typeface="Arial" panose="020B0604020202020204" pitchFamily="34" charset="0"/>
              <a:buChar char="•"/>
            </a:pPr>
            <a:r>
              <a:rPr lang="en-US" sz="2000" dirty="0">
                <a:solidFill>
                  <a:srgbClr val="000000"/>
                </a:solidFill>
              </a:rPr>
              <a:t>Lots of unstructured time</a:t>
            </a:r>
          </a:p>
          <a:p>
            <a:pPr marL="342900" indent="-342900" rtl="0">
              <a:spcBef>
                <a:spcPts val="0"/>
              </a:spcBef>
              <a:spcAft>
                <a:spcPts val="0"/>
              </a:spcAft>
              <a:buFont typeface="Arial" panose="020B0604020202020204" pitchFamily="34" charset="0"/>
              <a:buChar char="•"/>
            </a:pPr>
            <a:r>
              <a:rPr lang="en-US" sz="2000" dirty="0">
                <a:solidFill>
                  <a:srgbClr val="000000"/>
                </a:solidFill>
              </a:rPr>
              <a:t>These walls can speak</a:t>
            </a:r>
          </a:p>
          <a:p>
            <a:pPr rtl="0">
              <a:spcBef>
                <a:spcPts val="0"/>
              </a:spcBef>
              <a:spcAft>
                <a:spcPts val="0"/>
              </a:spcAft>
            </a:pPr>
            <a:endParaRPr lang="en-US" sz="2000" dirty="0">
              <a:solidFill>
                <a:srgbClr val="000000"/>
              </a:solidFill>
            </a:endParaRPr>
          </a:p>
          <a:p>
            <a:pPr algn="ctr" rtl="0">
              <a:spcBef>
                <a:spcPts val="0"/>
              </a:spcBef>
              <a:spcAft>
                <a:spcPts val="0"/>
              </a:spcAft>
            </a:pPr>
            <a:endParaRPr lang="en-US" b="0" dirty="0">
              <a:effectLst/>
            </a:endParaRPr>
          </a:p>
        </p:txBody>
      </p:sp>
    </p:spTree>
    <p:extLst>
      <p:ext uri="{BB962C8B-B14F-4D97-AF65-F5344CB8AC3E}">
        <p14:creationId xmlns:p14="http://schemas.microsoft.com/office/powerpoint/2010/main" val="1201269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123272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Breakout Sessions</a:t>
            </a:r>
          </a:p>
          <a:p>
            <a:endParaRPr lang="en-US" sz="3200" b="1" dirty="0">
              <a:latin typeface="+mn-lt"/>
            </a:endParaRPr>
          </a:p>
          <a:p>
            <a:r>
              <a:rPr lang="en-US" sz="3200" b="1" dirty="0">
                <a:latin typeface="+mn-lt"/>
              </a:rPr>
              <a:t>	Focus on </a:t>
            </a:r>
            <a:r>
              <a:rPr lang="en-US" sz="3200" b="1" dirty="0" err="1">
                <a:latin typeface="+mn-lt"/>
              </a:rPr>
              <a:t>MAPPING@Brown</a:t>
            </a:r>
            <a:r>
              <a:rPr lang="en-US" sz="3200" b="1" dirty="0">
                <a:latin typeface="+mn-lt"/>
              </a:rPr>
              <a:t> exercise </a:t>
            </a:r>
          </a:p>
        </p:txBody>
      </p:sp>
      <p:graphicFrame>
        <p:nvGraphicFramePr>
          <p:cNvPr id="7" name="Diagram 6">
            <a:extLst>
              <a:ext uri="{FF2B5EF4-FFF2-40B4-BE49-F238E27FC236}">
                <a16:creationId xmlns:a16="http://schemas.microsoft.com/office/drawing/2014/main" id="{A610B132-CF14-F2CC-50EE-305E4531E94C}"/>
              </a:ext>
            </a:extLst>
          </p:cNvPr>
          <p:cNvGraphicFramePr/>
          <p:nvPr/>
        </p:nvGraphicFramePr>
        <p:xfrm>
          <a:off x="876303" y="0"/>
          <a:ext cx="10794998" cy="64937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EFD3F7A9-6B6E-F683-9F24-DC6DB9669684}"/>
              </a:ext>
            </a:extLst>
          </p:cNvPr>
          <p:cNvSpPr txBox="1"/>
          <p:nvPr/>
        </p:nvSpPr>
        <p:spPr>
          <a:xfrm>
            <a:off x="2372014" y="4621162"/>
            <a:ext cx="7270170" cy="830997"/>
          </a:xfrm>
          <a:prstGeom prst="rect">
            <a:avLst/>
          </a:prstGeom>
          <a:noFill/>
        </p:spPr>
        <p:txBody>
          <a:bodyPr wrap="square" rtlCol="0">
            <a:spAutoFit/>
          </a:bodyPr>
          <a:lstStyle/>
          <a:p>
            <a:pPr algn="ctr"/>
            <a:r>
              <a:rPr lang="en-US" sz="2400" dirty="0"/>
              <a:t>Solving specific ethical, technical and analytical issues </a:t>
            </a:r>
          </a:p>
          <a:p>
            <a:pPr algn="ctr"/>
            <a:r>
              <a:rPr lang="en-US" sz="2400" dirty="0"/>
              <a:t>arising in </a:t>
            </a:r>
            <a:r>
              <a:rPr lang="en-US" sz="2400" dirty="0" err="1"/>
              <a:t>MAPPING@Brown</a:t>
            </a:r>
            <a:r>
              <a:rPr lang="en-US" sz="2400" dirty="0"/>
              <a:t> exercise</a:t>
            </a:r>
          </a:p>
        </p:txBody>
      </p:sp>
    </p:spTree>
    <p:extLst>
      <p:ext uri="{BB962C8B-B14F-4D97-AF65-F5344CB8AC3E}">
        <p14:creationId xmlns:p14="http://schemas.microsoft.com/office/powerpoint/2010/main" val="3362794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4A03BC-AEE0-8527-6329-3D3F1934C1CC}"/>
              </a:ext>
            </a:extLst>
          </p:cNvPr>
          <p:cNvPicPr>
            <a:picLocks noChangeAspect="1"/>
          </p:cNvPicPr>
          <p:nvPr/>
        </p:nvPicPr>
        <p:blipFill rotWithShape="1">
          <a:blip r:embed="rId2">
            <a:extLst>
              <a:ext uri="{28A0092B-C50C-407E-A947-70E740481C1C}">
                <a14:useLocalDpi xmlns:a14="http://schemas.microsoft.com/office/drawing/2010/main" val="0"/>
              </a:ext>
            </a:extLst>
          </a:blip>
          <a:srcRect l="54001" t="5399" b="3052"/>
          <a:stretch/>
        </p:blipFill>
        <p:spPr>
          <a:xfrm>
            <a:off x="435348" y="1888645"/>
            <a:ext cx="3193115" cy="3184950"/>
          </a:xfrm>
          <a:prstGeom prst="rect">
            <a:avLst/>
          </a:prstGeom>
        </p:spPr>
      </p:pic>
      <p:pic>
        <p:nvPicPr>
          <p:cNvPr id="9" name="Picture 8">
            <a:extLst>
              <a:ext uri="{FF2B5EF4-FFF2-40B4-BE49-F238E27FC236}">
                <a16:creationId xmlns:a16="http://schemas.microsoft.com/office/drawing/2014/main" id="{53998975-AB0D-F2BF-CBCD-639A9BEC93D5}"/>
              </a:ext>
            </a:extLst>
          </p:cNvPr>
          <p:cNvPicPr>
            <a:picLocks noChangeAspect="1"/>
          </p:cNvPicPr>
          <p:nvPr/>
        </p:nvPicPr>
        <p:blipFill rotWithShape="1">
          <a:blip r:embed="rId3"/>
          <a:srcRect l="3110" t="4354" r="2476" b="4253"/>
          <a:stretch/>
        </p:blipFill>
        <p:spPr>
          <a:xfrm>
            <a:off x="6716977" y="1873962"/>
            <a:ext cx="4909457" cy="2943501"/>
          </a:xfrm>
          <a:prstGeom prst="roundRect">
            <a:avLst/>
          </a:prstGeom>
        </p:spPr>
      </p:pic>
      <p:sp>
        <p:nvSpPr>
          <p:cNvPr id="13" name="TextBox 12">
            <a:extLst>
              <a:ext uri="{FF2B5EF4-FFF2-40B4-BE49-F238E27FC236}">
                <a16:creationId xmlns:a16="http://schemas.microsoft.com/office/drawing/2014/main" id="{0B92315B-15AA-624D-465E-92E6F4B43D08}"/>
              </a:ext>
            </a:extLst>
          </p:cNvPr>
          <p:cNvSpPr txBox="1"/>
          <p:nvPr/>
        </p:nvSpPr>
        <p:spPr>
          <a:xfrm>
            <a:off x="5377543" y="2710543"/>
            <a:ext cx="184731" cy="369332"/>
          </a:xfrm>
          <a:prstGeom prst="rect">
            <a:avLst/>
          </a:prstGeom>
          <a:noFill/>
        </p:spPr>
        <p:txBody>
          <a:bodyPr wrap="none" rtlCol="0">
            <a:spAutoFit/>
          </a:bodyPr>
          <a:lstStyle/>
          <a:p>
            <a:endParaRPr lang="en-US" dirty="0"/>
          </a:p>
        </p:txBody>
      </p:sp>
      <p:pic>
        <p:nvPicPr>
          <p:cNvPr id="14" name="Picture 13">
            <a:extLst>
              <a:ext uri="{FF2B5EF4-FFF2-40B4-BE49-F238E27FC236}">
                <a16:creationId xmlns:a16="http://schemas.microsoft.com/office/drawing/2014/main" id="{35B662DC-8453-9F92-6A6E-4FE44F591AAF}"/>
              </a:ext>
            </a:extLst>
          </p:cNvPr>
          <p:cNvPicPr>
            <a:picLocks noChangeAspect="1"/>
          </p:cNvPicPr>
          <p:nvPr/>
        </p:nvPicPr>
        <p:blipFill rotWithShape="1">
          <a:blip r:embed="rId4"/>
          <a:srcRect l="45793" t="19072" r="27590" b="19072"/>
          <a:stretch/>
        </p:blipFill>
        <p:spPr>
          <a:xfrm>
            <a:off x="4138332" y="1873962"/>
            <a:ext cx="2068776" cy="3184950"/>
          </a:xfrm>
          <a:prstGeom prst="rect">
            <a:avLst/>
          </a:prstGeom>
        </p:spPr>
      </p:pic>
      <p:sp>
        <p:nvSpPr>
          <p:cNvPr id="21" name="Title 1">
            <a:extLst>
              <a:ext uri="{FF2B5EF4-FFF2-40B4-BE49-F238E27FC236}">
                <a16:creationId xmlns:a16="http://schemas.microsoft.com/office/drawing/2014/main" id="{71FE225A-CD91-0613-9F21-80D4DC44611F}"/>
              </a:ext>
            </a:extLst>
          </p:cNvPr>
          <p:cNvSpPr txBox="1">
            <a:spLocks/>
          </p:cNvSpPr>
          <p:nvPr/>
        </p:nvSpPr>
        <p:spPr>
          <a:xfrm>
            <a:off x="3181234" y="293064"/>
            <a:ext cx="5829532" cy="1162608"/>
          </a:xfrm>
          <a:prstGeom prst="rect">
            <a:avLst/>
          </a:prstGeom>
          <a:solidFill>
            <a:schemeClr val="bg1"/>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Why Study </a:t>
            </a:r>
            <a:br>
              <a:rPr lang="en-US" sz="3600" b="1" dirty="0"/>
            </a:br>
            <a:r>
              <a:rPr lang="en-US" sz="3600" b="1" dirty="0"/>
              <a:t>Mobility and Social Mixing?</a:t>
            </a:r>
            <a:endParaRPr lang="en-US" sz="2700" b="1" dirty="0"/>
          </a:p>
        </p:txBody>
      </p:sp>
    </p:spTree>
    <p:extLst>
      <p:ext uri="{BB962C8B-B14F-4D97-AF65-F5344CB8AC3E}">
        <p14:creationId xmlns:p14="http://schemas.microsoft.com/office/powerpoint/2010/main" val="336159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123272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Breakout Sessions</a:t>
            </a:r>
          </a:p>
          <a:p>
            <a:endParaRPr lang="en-US" sz="3200" b="1" dirty="0">
              <a:latin typeface="+mn-lt"/>
            </a:endParaRPr>
          </a:p>
          <a:p>
            <a:r>
              <a:rPr lang="en-US" sz="3200" b="1" dirty="0">
                <a:latin typeface="+mn-lt"/>
              </a:rPr>
              <a:t>	Focus on </a:t>
            </a:r>
            <a:r>
              <a:rPr lang="en-US" sz="3200" b="1" dirty="0" err="1">
                <a:latin typeface="+mn-lt"/>
              </a:rPr>
              <a:t>MAPPING@Brown</a:t>
            </a:r>
            <a:r>
              <a:rPr lang="en-US" sz="3200" b="1" dirty="0">
                <a:latin typeface="+mn-lt"/>
              </a:rPr>
              <a:t> exercise </a:t>
            </a:r>
          </a:p>
        </p:txBody>
      </p:sp>
      <p:graphicFrame>
        <p:nvGraphicFramePr>
          <p:cNvPr id="7" name="Diagram 6">
            <a:extLst>
              <a:ext uri="{FF2B5EF4-FFF2-40B4-BE49-F238E27FC236}">
                <a16:creationId xmlns:a16="http://schemas.microsoft.com/office/drawing/2014/main" id="{A610B132-CF14-F2CC-50EE-305E4531E94C}"/>
              </a:ext>
            </a:extLst>
          </p:cNvPr>
          <p:cNvGraphicFramePr/>
          <p:nvPr>
            <p:extLst>
              <p:ext uri="{D42A27DB-BD31-4B8C-83A1-F6EECF244321}">
                <p14:modId xmlns:p14="http://schemas.microsoft.com/office/powerpoint/2010/main" val="1777163346"/>
              </p:ext>
            </p:extLst>
          </p:nvPr>
        </p:nvGraphicFramePr>
        <p:xfrm>
          <a:off x="876303" y="0"/>
          <a:ext cx="10794998" cy="6493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1542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Breakout 1</a:t>
            </a:r>
          </a:p>
        </p:txBody>
      </p:sp>
      <p:sp>
        <p:nvSpPr>
          <p:cNvPr id="4" name="Content Placeholder 2">
            <a:extLst>
              <a:ext uri="{FF2B5EF4-FFF2-40B4-BE49-F238E27FC236}">
                <a16:creationId xmlns:a16="http://schemas.microsoft.com/office/drawing/2014/main" id="{00B476F3-36EB-7B24-9C92-6AD16EA9C328}"/>
              </a:ext>
            </a:extLst>
          </p:cNvPr>
          <p:cNvSpPr txBox="1">
            <a:spLocks/>
          </p:cNvSpPr>
          <p:nvPr/>
        </p:nvSpPr>
        <p:spPr>
          <a:xfrm>
            <a:off x="909401" y="1859799"/>
            <a:ext cx="10125392" cy="13018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fontAlgn="base">
              <a:lnSpc>
                <a:spcPct val="100000"/>
              </a:lnSpc>
              <a:spcBef>
                <a:spcPts val="0"/>
              </a:spcBef>
              <a:spcAft>
                <a:spcPts val="600"/>
              </a:spcAft>
              <a:buNone/>
            </a:pPr>
            <a:r>
              <a:rPr lang="en-US" sz="2400" b="0" i="0" u="none" strike="noStrike" dirty="0">
                <a:solidFill>
                  <a:srgbClr val="000000"/>
                </a:solidFill>
                <a:effectLst/>
              </a:rPr>
              <a:t>What data will we collect during MAPPING@Brown in order to map mobility and social mixing patterns within the Brown community? How and how often might these data be collected?</a:t>
            </a:r>
          </a:p>
        </p:txBody>
      </p:sp>
      <p:grpSp>
        <p:nvGrpSpPr>
          <p:cNvPr id="6" name="Group 5">
            <a:extLst>
              <a:ext uri="{FF2B5EF4-FFF2-40B4-BE49-F238E27FC236}">
                <a16:creationId xmlns:a16="http://schemas.microsoft.com/office/drawing/2014/main" id="{15C877C7-53D0-251B-E18F-5C82637DEABB}"/>
              </a:ext>
            </a:extLst>
          </p:cNvPr>
          <p:cNvGrpSpPr/>
          <p:nvPr/>
        </p:nvGrpSpPr>
        <p:grpSpPr>
          <a:xfrm>
            <a:off x="1205422" y="3644143"/>
            <a:ext cx="2569610" cy="1027844"/>
            <a:chOff x="1317" y="2732972"/>
            <a:chExt cx="2569610" cy="1027844"/>
          </a:xfrm>
        </p:grpSpPr>
        <p:sp>
          <p:nvSpPr>
            <p:cNvPr id="7" name="Pentagon 6">
              <a:extLst>
                <a:ext uri="{FF2B5EF4-FFF2-40B4-BE49-F238E27FC236}">
                  <a16:creationId xmlns:a16="http://schemas.microsoft.com/office/drawing/2014/main" id="{01469DF6-588F-8B43-73D8-B0D093AA9729}"/>
                </a:ext>
              </a:extLst>
            </p:cNvPr>
            <p:cNvSpPr/>
            <p:nvPr/>
          </p:nvSpPr>
          <p:spPr>
            <a:xfrm>
              <a:off x="1317" y="2732972"/>
              <a:ext cx="2569610" cy="1027844"/>
            </a:xfrm>
            <a:prstGeom prst="homePlate">
              <a:avLst/>
            </a:prstGeom>
            <a:solidFill>
              <a:schemeClr val="accent4"/>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8" name="Pentagon 4">
              <a:extLst>
                <a:ext uri="{FF2B5EF4-FFF2-40B4-BE49-F238E27FC236}">
                  <a16:creationId xmlns:a16="http://schemas.microsoft.com/office/drawing/2014/main" id="{21AA418E-6851-28F5-987B-E9CB0B222999}"/>
                </a:ext>
              </a:extLst>
            </p:cNvPr>
            <p:cNvSpPr txBox="1"/>
            <p:nvPr/>
          </p:nvSpPr>
          <p:spPr>
            <a:xfrm>
              <a:off x="1317" y="2732972"/>
              <a:ext cx="2312649" cy="1027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collection</a:t>
              </a:r>
            </a:p>
          </p:txBody>
        </p:sp>
      </p:grpSp>
      <p:sp>
        <p:nvSpPr>
          <p:cNvPr id="9" name="TextBox 8">
            <a:extLst>
              <a:ext uri="{FF2B5EF4-FFF2-40B4-BE49-F238E27FC236}">
                <a16:creationId xmlns:a16="http://schemas.microsoft.com/office/drawing/2014/main" id="{CAEA2056-D9D3-2776-BB8D-6FBC85154BC0}"/>
              </a:ext>
            </a:extLst>
          </p:cNvPr>
          <p:cNvSpPr txBox="1"/>
          <p:nvPr/>
        </p:nvSpPr>
        <p:spPr>
          <a:xfrm>
            <a:off x="3992319" y="3704094"/>
            <a:ext cx="3000886" cy="907941"/>
          </a:xfrm>
          <a:prstGeom prst="rect">
            <a:avLst/>
          </a:prstGeom>
          <a:noFill/>
        </p:spPr>
        <p:txBody>
          <a:bodyPr wrap="none" rtlCol="0">
            <a:spAutoFit/>
          </a:bodyPr>
          <a:lstStyle/>
          <a:p>
            <a:pPr marL="0" indent="0" rtl="0" fontAlgn="base">
              <a:lnSpc>
                <a:spcPct val="100000"/>
              </a:lnSpc>
              <a:spcBef>
                <a:spcPts val="0"/>
              </a:spcBef>
              <a:spcAft>
                <a:spcPts val="600"/>
              </a:spcAft>
              <a:buNone/>
            </a:pPr>
            <a:r>
              <a:rPr lang="en-US" sz="2400" b="0" i="0" u="none" strike="noStrike" dirty="0">
                <a:solidFill>
                  <a:srgbClr val="000000"/>
                </a:solidFill>
                <a:effectLst/>
              </a:rPr>
              <a:t>Tuesday, 3:00-4:30 PM</a:t>
            </a:r>
          </a:p>
          <a:p>
            <a:pPr marL="0" indent="0" rtl="0" fontAlgn="base">
              <a:lnSpc>
                <a:spcPct val="100000"/>
              </a:lnSpc>
              <a:spcBef>
                <a:spcPts val="0"/>
              </a:spcBef>
              <a:spcAft>
                <a:spcPts val="600"/>
              </a:spcAft>
              <a:buNone/>
            </a:pPr>
            <a:r>
              <a:rPr lang="en-US" sz="2400" dirty="0">
                <a:solidFill>
                  <a:srgbClr val="000000"/>
                </a:solidFill>
              </a:rPr>
              <a:t>Led by Mark Lurie</a:t>
            </a:r>
            <a:r>
              <a:rPr lang="en-US" sz="2400" b="0" i="0" u="none" strike="noStrike" dirty="0">
                <a:solidFill>
                  <a:srgbClr val="000000"/>
                </a:solidFill>
                <a:effectLst/>
              </a:rPr>
              <a:t> </a:t>
            </a:r>
          </a:p>
        </p:txBody>
      </p:sp>
    </p:spTree>
    <p:extLst>
      <p:ext uri="{BB962C8B-B14F-4D97-AF65-F5344CB8AC3E}">
        <p14:creationId xmlns:p14="http://schemas.microsoft.com/office/powerpoint/2010/main" val="378068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Breakout 2</a:t>
            </a:r>
          </a:p>
        </p:txBody>
      </p:sp>
      <p:sp>
        <p:nvSpPr>
          <p:cNvPr id="4" name="Content Placeholder 2">
            <a:extLst>
              <a:ext uri="{FF2B5EF4-FFF2-40B4-BE49-F238E27FC236}">
                <a16:creationId xmlns:a16="http://schemas.microsoft.com/office/drawing/2014/main" id="{00B476F3-36EB-7B24-9C92-6AD16EA9C328}"/>
              </a:ext>
            </a:extLst>
          </p:cNvPr>
          <p:cNvSpPr txBox="1">
            <a:spLocks/>
          </p:cNvSpPr>
          <p:nvPr/>
        </p:nvSpPr>
        <p:spPr>
          <a:xfrm>
            <a:off x="909401" y="1859797"/>
            <a:ext cx="10972799" cy="10287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fontAlgn="base">
              <a:lnSpc>
                <a:spcPct val="100000"/>
              </a:lnSpc>
              <a:spcBef>
                <a:spcPts val="0"/>
              </a:spcBef>
              <a:spcAft>
                <a:spcPts val="600"/>
              </a:spcAft>
              <a:buNone/>
            </a:pPr>
            <a:r>
              <a:rPr lang="en-US" sz="2400" b="0" i="0" u="none" strike="noStrike" dirty="0">
                <a:solidFill>
                  <a:srgbClr val="000000"/>
                </a:solidFill>
                <a:effectLst/>
              </a:rPr>
              <a:t>How might we approach the ethical issues that arise from collecting, managing, analyzing, and sharing the types of data identified in Breakout 1?  </a:t>
            </a:r>
          </a:p>
        </p:txBody>
      </p:sp>
      <p:sp>
        <p:nvSpPr>
          <p:cNvPr id="5" name="TextBox 4">
            <a:extLst>
              <a:ext uri="{FF2B5EF4-FFF2-40B4-BE49-F238E27FC236}">
                <a16:creationId xmlns:a16="http://schemas.microsoft.com/office/drawing/2014/main" id="{CF769334-A3EC-11FA-345F-77582BF7E669}"/>
              </a:ext>
            </a:extLst>
          </p:cNvPr>
          <p:cNvSpPr txBox="1"/>
          <p:nvPr/>
        </p:nvSpPr>
        <p:spPr>
          <a:xfrm>
            <a:off x="3992319" y="3704094"/>
            <a:ext cx="3447932" cy="907941"/>
          </a:xfrm>
          <a:prstGeom prst="rect">
            <a:avLst/>
          </a:prstGeom>
          <a:noFill/>
        </p:spPr>
        <p:txBody>
          <a:bodyPr wrap="none" rtlCol="0">
            <a:spAutoFit/>
          </a:bodyPr>
          <a:lstStyle/>
          <a:p>
            <a:pPr marL="0" indent="0" rtl="0" fontAlgn="base">
              <a:lnSpc>
                <a:spcPct val="100000"/>
              </a:lnSpc>
              <a:spcBef>
                <a:spcPts val="0"/>
              </a:spcBef>
              <a:spcAft>
                <a:spcPts val="600"/>
              </a:spcAft>
              <a:buNone/>
            </a:pPr>
            <a:r>
              <a:rPr lang="en-US" sz="2400" b="0" i="0" u="none" strike="noStrike" dirty="0">
                <a:solidFill>
                  <a:srgbClr val="000000"/>
                </a:solidFill>
                <a:effectLst/>
              </a:rPr>
              <a:t>Wednesday, 1:15-2:45 PM</a:t>
            </a:r>
          </a:p>
          <a:p>
            <a:pPr marL="0" indent="0" rtl="0" fontAlgn="base">
              <a:lnSpc>
                <a:spcPct val="100000"/>
              </a:lnSpc>
              <a:spcBef>
                <a:spcPts val="0"/>
              </a:spcBef>
              <a:spcAft>
                <a:spcPts val="600"/>
              </a:spcAft>
              <a:buNone/>
            </a:pPr>
            <a:r>
              <a:rPr lang="en-US" sz="2400" dirty="0">
                <a:solidFill>
                  <a:srgbClr val="000000"/>
                </a:solidFill>
              </a:rPr>
              <a:t>Led by Julia Netter</a:t>
            </a:r>
            <a:endParaRPr lang="en-US" sz="2400" b="0" i="0" u="none" strike="noStrike" dirty="0">
              <a:solidFill>
                <a:srgbClr val="000000"/>
              </a:solidFill>
              <a:effectLst/>
            </a:endParaRPr>
          </a:p>
        </p:txBody>
      </p:sp>
      <p:grpSp>
        <p:nvGrpSpPr>
          <p:cNvPr id="6" name="Group 5">
            <a:extLst>
              <a:ext uri="{FF2B5EF4-FFF2-40B4-BE49-F238E27FC236}">
                <a16:creationId xmlns:a16="http://schemas.microsoft.com/office/drawing/2014/main" id="{C3C48A56-B63D-326C-E0DA-279E9801050F}"/>
              </a:ext>
            </a:extLst>
          </p:cNvPr>
          <p:cNvGrpSpPr/>
          <p:nvPr/>
        </p:nvGrpSpPr>
        <p:grpSpPr>
          <a:xfrm>
            <a:off x="1184591" y="3644142"/>
            <a:ext cx="2569610" cy="1027844"/>
            <a:chOff x="2057005" y="2732972"/>
            <a:chExt cx="2569610" cy="1027844"/>
          </a:xfrm>
        </p:grpSpPr>
        <p:sp>
          <p:nvSpPr>
            <p:cNvPr id="7" name="Chevron 6">
              <a:extLst>
                <a:ext uri="{FF2B5EF4-FFF2-40B4-BE49-F238E27FC236}">
                  <a16:creationId xmlns:a16="http://schemas.microsoft.com/office/drawing/2014/main" id="{1627D28C-27F6-1496-75BA-50AAFB716510}"/>
                </a:ext>
              </a:extLst>
            </p:cNvPr>
            <p:cNvSpPr/>
            <p:nvPr/>
          </p:nvSpPr>
          <p:spPr>
            <a:xfrm>
              <a:off x="2057005" y="2732972"/>
              <a:ext cx="2569610" cy="1027844"/>
            </a:xfrm>
            <a:prstGeom prst="chevron">
              <a:avLst/>
            </a:prstGeom>
            <a:solidFill>
              <a:schemeClr val="accent1"/>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8" name="Chevron 4">
              <a:extLst>
                <a:ext uri="{FF2B5EF4-FFF2-40B4-BE49-F238E27FC236}">
                  <a16:creationId xmlns:a16="http://schemas.microsoft.com/office/drawing/2014/main" id="{F8158BFB-504C-6697-8B29-219A9B71EEFC}"/>
                </a:ext>
              </a:extLst>
            </p:cNvPr>
            <p:cNvSpPr txBox="1"/>
            <p:nvPr/>
          </p:nvSpPr>
          <p:spPr>
            <a:xfrm>
              <a:off x="2570927" y="2732972"/>
              <a:ext cx="1541766" cy="1027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Ethical concerns</a:t>
              </a:r>
            </a:p>
          </p:txBody>
        </p:sp>
      </p:grpSp>
    </p:spTree>
    <p:extLst>
      <p:ext uri="{BB962C8B-B14F-4D97-AF65-F5344CB8AC3E}">
        <p14:creationId xmlns:p14="http://schemas.microsoft.com/office/powerpoint/2010/main" val="197600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Breakout 3</a:t>
            </a:r>
          </a:p>
        </p:txBody>
      </p:sp>
      <p:sp>
        <p:nvSpPr>
          <p:cNvPr id="4" name="Content Placeholder 2">
            <a:extLst>
              <a:ext uri="{FF2B5EF4-FFF2-40B4-BE49-F238E27FC236}">
                <a16:creationId xmlns:a16="http://schemas.microsoft.com/office/drawing/2014/main" id="{00B476F3-36EB-7B24-9C92-6AD16EA9C328}"/>
              </a:ext>
            </a:extLst>
          </p:cNvPr>
          <p:cNvSpPr txBox="1">
            <a:spLocks/>
          </p:cNvSpPr>
          <p:nvPr/>
        </p:nvSpPr>
        <p:spPr>
          <a:xfrm>
            <a:off x="909401" y="1859798"/>
            <a:ext cx="10972799" cy="12941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fontAlgn="base">
              <a:lnSpc>
                <a:spcPct val="100000"/>
              </a:lnSpc>
              <a:spcBef>
                <a:spcPts val="0"/>
              </a:spcBef>
              <a:spcAft>
                <a:spcPts val="600"/>
              </a:spcAft>
              <a:buNone/>
            </a:pPr>
            <a:r>
              <a:rPr lang="en-US" sz="2400" b="0" i="0" u="none" strike="noStrike" dirty="0">
                <a:solidFill>
                  <a:srgbClr val="000000"/>
                </a:solidFill>
                <a:effectLst/>
              </a:rPr>
              <a:t>How can we protect participants’ right to privacy on a technical level using cryptographic approaches like differential privacy, which guide what questions we can ask of our data without risking reidentification or other harms? </a:t>
            </a:r>
          </a:p>
        </p:txBody>
      </p:sp>
      <p:sp>
        <p:nvSpPr>
          <p:cNvPr id="5" name="TextBox 4">
            <a:extLst>
              <a:ext uri="{FF2B5EF4-FFF2-40B4-BE49-F238E27FC236}">
                <a16:creationId xmlns:a16="http://schemas.microsoft.com/office/drawing/2014/main" id="{AA20C764-0A14-B287-4C0D-47795B771B12}"/>
              </a:ext>
            </a:extLst>
          </p:cNvPr>
          <p:cNvSpPr txBox="1"/>
          <p:nvPr/>
        </p:nvSpPr>
        <p:spPr>
          <a:xfrm>
            <a:off x="3992319" y="3704094"/>
            <a:ext cx="3447932" cy="907941"/>
          </a:xfrm>
          <a:prstGeom prst="rect">
            <a:avLst/>
          </a:prstGeom>
          <a:noFill/>
        </p:spPr>
        <p:txBody>
          <a:bodyPr wrap="none" rtlCol="0">
            <a:spAutoFit/>
          </a:bodyPr>
          <a:lstStyle/>
          <a:p>
            <a:pPr marL="0" indent="0" rtl="0" fontAlgn="base">
              <a:lnSpc>
                <a:spcPct val="100000"/>
              </a:lnSpc>
              <a:spcBef>
                <a:spcPts val="0"/>
              </a:spcBef>
              <a:spcAft>
                <a:spcPts val="600"/>
              </a:spcAft>
              <a:buNone/>
            </a:pPr>
            <a:r>
              <a:rPr lang="en-US" sz="2400" b="0" i="0" u="none" strike="noStrike" dirty="0">
                <a:solidFill>
                  <a:srgbClr val="000000"/>
                </a:solidFill>
                <a:effectLst/>
              </a:rPr>
              <a:t>Wednesday, 3:15-4:45 PM</a:t>
            </a:r>
          </a:p>
          <a:p>
            <a:pPr marL="0" indent="0" rtl="0" fontAlgn="base">
              <a:lnSpc>
                <a:spcPct val="100000"/>
              </a:lnSpc>
              <a:spcBef>
                <a:spcPts val="0"/>
              </a:spcBef>
              <a:spcAft>
                <a:spcPts val="600"/>
              </a:spcAft>
              <a:buNone/>
            </a:pPr>
            <a:r>
              <a:rPr lang="en-US" sz="2400" dirty="0">
                <a:solidFill>
                  <a:srgbClr val="000000"/>
                </a:solidFill>
              </a:rPr>
              <a:t>Led by Anna </a:t>
            </a:r>
            <a:r>
              <a:rPr lang="en-US" sz="2400" dirty="0" err="1">
                <a:solidFill>
                  <a:srgbClr val="000000"/>
                </a:solidFill>
              </a:rPr>
              <a:t>Lysyanskaya</a:t>
            </a:r>
            <a:endParaRPr lang="en-US" sz="2400" b="0" i="0" u="none" strike="noStrike" dirty="0">
              <a:solidFill>
                <a:srgbClr val="000000"/>
              </a:solidFill>
              <a:effectLst/>
            </a:endParaRPr>
          </a:p>
        </p:txBody>
      </p:sp>
      <p:grpSp>
        <p:nvGrpSpPr>
          <p:cNvPr id="6" name="Group 5">
            <a:extLst>
              <a:ext uri="{FF2B5EF4-FFF2-40B4-BE49-F238E27FC236}">
                <a16:creationId xmlns:a16="http://schemas.microsoft.com/office/drawing/2014/main" id="{D791DBE9-5968-E7F2-2F39-AF3801EE558C}"/>
              </a:ext>
            </a:extLst>
          </p:cNvPr>
          <p:cNvGrpSpPr/>
          <p:nvPr/>
        </p:nvGrpSpPr>
        <p:grpSpPr>
          <a:xfrm>
            <a:off x="1231086" y="3644142"/>
            <a:ext cx="2569610" cy="1027844"/>
            <a:chOff x="4112693" y="2732972"/>
            <a:chExt cx="2569610" cy="1027844"/>
          </a:xfrm>
        </p:grpSpPr>
        <p:sp>
          <p:nvSpPr>
            <p:cNvPr id="7" name="Chevron 6">
              <a:extLst>
                <a:ext uri="{FF2B5EF4-FFF2-40B4-BE49-F238E27FC236}">
                  <a16:creationId xmlns:a16="http://schemas.microsoft.com/office/drawing/2014/main" id="{E62D114B-C5F7-6B38-A7EE-75B0FCDC9C90}"/>
                </a:ext>
              </a:extLst>
            </p:cNvPr>
            <p:cNvSpPr/>
            <p:nvPr/>
          </p:nvSpPr>
          <p:spPr>
            <a:xfrm>
              <a:off x="4112693" y="2732972"/>
              <a:ext cx="2569610" cy="1027844"/>
            </a:xfrm>
            <a:prstGeom prst="chevron">
              <a:avLst/>
            </a:prstGeom>
            <a:solidFill>
              <a:schemeClr val="accent5"/>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8" name="Chevron 4">
              <a:extLst>
                <a:ext uri="{FF2B5EF4-FFF2-40B4-BE49-F238E27FC236}">
                  <a16:creationId xmlns:a16="http://schemas.microsoft.com/office/drawing/2014/main" id="{8A43D0C3-C1F4-C286-21BA-0BA468BD220C}"/>
                </a:ext>
              </a:extLst>
            </p:cNvPr>
            <p:cNvSpPr txBox="1"/>
            <p:nvPr/>
          </p:nvSpPr>
          <p:spPr>
            <a:xfrm>
              <a:off x="4626615" y="2732972"/>
              <a:ext cx="1541766" cy="1027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Privacy protection</a:t>
              </a:r>
            </a:p>
          </p:txBody>
        </p:sp>
      </p:grpSp>
    </p:spTree>
    <p:extLst>
      <p:ext uri="{BB962C8B-B14F-4D97-AF65-F5344CB8AC3E}">
        <p14:creationId xmlns:p14="http://schemas.microsoft.com/office/powerpoint/2010/main" val="2639025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Breakout 4</a:t>
            </a:r>
          </a:p>
        </p:txBody>
      </p:sp>
      <p:sp>
        <p:nvSpPr>
          <p:cNvPr id="4" name="Content Placeholder 2">
            <a:extLst>
              <a:ext uri="{FF2B5EF4-FFF2-40B4-BE49-F238E27FC236}">
                <a16:creationId xmlns:a16="http://schemas.microsoft.com/office/drawing/2014/main" id="{00B476F3-36EB-7B24-9C92-6AD16EA9C328}"/>
              </a:ext>
            </a:extLst>
          </p:cNvPr>
          <p:cNvSpPr txBox="1">
            <a:spLocks/>
          </p:cNvSpPr>
          <p:nvPr/>
        </p:nvSpPr>
        <p:spPr>
          <a:xfrm>
            <a:off x="15782" y="1633430"/>
            <a:ext cx="12176218" cy="21555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fontAlgn="base">
              <a:lnSpc>
                <a:spcPct val="100000"/>
              </a:lnSpc>
              <a:spcBef>
                <a:spcPts val="0"/>
              </a:spcBef>
              <a:spcAft>
                <a:spcPts val="600"/>
              </a:spcAft>
              <a:buNone/>
            </a:pPr>
            <a:r>
              <a:rPr lang="en-US" sz="2400" b="0" i="0" u="none" strike="noStrike" dirty="0">
                <a:solidFill>
                  <a:srgbClr val="000000"/>
                </a:solidFill>
                <a:effectLst/>
              </a:rPr>
              <a:t>How do we make best use of he social network data we will gather in </a:t>
            </a:r>
            <a:r>
              <a:rPr lang="en-US" sz="2400" b="0" i="0" u="none" strike="noStrike" dirty="0" err="1">
                <a:solidFill>
                  <a:srgbClr val="000000"/>
                </a:solidFill>
                <a:effectLst/>
              </a:rPr>
              <a:t>MAPPING@Brown</a:t>
            </a:r>
            <a:r>
              <a:rPr lang="en-US" sz="2400" b="0" i="0" u="none" strike="noStrike" dirty="0">
                <a:solidFill>
                  <a:srgbClr val="000000"/>
                </a:solidFill>
                <a:effectLst/>
              </a:rPr>
              <a:t> and what can we use that to advance network science?</a:t>
            </a:r>
          </a:p>
          <a:p>
            <a:pPr marL="0" indent="0" rtl="0" fontAlgn="base">
              <a:lnSpc>
                <a:spcPct val="100000"/>
              </a:lnSpc>
              <a:spcBef>
                <a:spcPts val="0"/>
              </a:spcBef>
              <a:spcAft>
                <a:spcPts val="600"/>
              </a:spcAft>
              <a:buNone/>
            </a:pPr>
            <a:endParaRPr lang="en-US" sz="2400" dirty="0">
              <a:solidFill>
                <a:srgbClr val="000000"/>
              </a:solidFill>
            </a:endParaRPr>
          </a:p>
          <a:p>
            <a:pPr marL="0" indent="0" rtl="0" fontAlgn="base">
              <a:lnSpc>
                <a:spcPct val="100000"/>
              </a:lnSpc>
              <a:spcBef>
                <a:spcPts val="0"/>
              </a:spcBef>
              <a:spcAft>
                <a:spcPts val="600"/>
              </a:spcAft>
              <a:buNone/>
            </a:pPr>
            <a:r>
              <a:rPr lang="en-US" sz="2400" b="0" i="0" u="none" strike="noStrike" dirty="0">
                <a:solidFill>
                  <a:srgbClr val="000000"/>
                </a:solidFill>
                <a:effectLst/>
              </a:rPr>
              <a:t>What is the optimal design of an embedded outbreak simulation using </a:t>
            </a:r>
            <a:r>
              <a:rPr lang="en-US" sz="2400" b="0" i="0" u="none" strike="noStrike" dirty="0" err="1">
                <a:solidFill>
                  <a:srgbClr val="000000"/>
                </a:solidFill>
                <a:effectLst/>
              </a:rPr>
              <a:t>MAPPING@Brown</a:t>
            </a:r>
            <a:r>
              <a:rPr lang="en-US" sz="2400" b="0" i="0" u="none" strike="noStrike" dirty="0">
                <a:solidFill>
                  <a:srgbClr val="000000"/>
                </a:solidFill>
                <a:effectLst/>
              </a:rPr>
              <a:t> data to inform our efforts to predict and prevent future pandemics? </a:t>
            </a:r>
          </a:p>
        </p:txBody>
      </p:sp>
      <p:sp>
        <p:nvSpPr>
          <p:cNvPr id="5" name="TextBox 4">
            <a:extLst>
              <a:ext uri="{FF2B5EF4-FFF2-40B4-BE49-F238E27FC236}">
                <a16:creationId xmlns:a16="http://schemas.microsoft.com/office/drawing/2014/main" id="{D624B5E8-15D4-AAE9-8408-CD07D586C6D4}"/>
              </a:ext>
            </a:extLst>
          </p:cNvPr>
          <p:cNvSpPr txBox="1"/>
          <p:nvPr/>
        </p:nvSpPr>
        <p:spPr>
          <a:xfrm>
            <a:off x="3992320" y="3704094"/>
            <a:ext cx="5911098" cy="1277273"/>
          </a:xfrm>
          <a:prstGeom prst="rect">
            <a:avLst/>
          </a:prstGeom>
          <a:noFill/>
        </p:spPr>
        <p:txBody>
          <a:bodyPr wrap="square" rtlCol="0">
            <a:spAutoFit/>
          </a:bodyPr>
          <a:lstStyle/>
          <a:p>
            <a:pPr marL="0" indent="0" rtl="0" fontAlgn="base">
              <a:lnSpc>
                <a:spcPct val="100000"/>
              </a:lnSpc>
              <a:spcBef>
                <a:spcPts val="0"/>
              </a:spcBef>
              <a:spcAft>
                <a:spcPts val="600"/>
              </a:spcAft>
              <a:buNone/>
            </a:pPr>
            <a:r>
              <a:rPr lang="en-US" sz="2400" b="0" i="0" u="none" strike="noStrike" dirty="0">
                <a:solidFill>
                  <a:srgbClr val="000000"/>
                </a:solidFill>
                <a:effectLst/>
              </a:rPr>
              <a:t>Thursday, 10:30-12:00 PM</a:t>
            </a:r>
          </a:p>
          <a:p>
            <a:pPr marL="0" indent="0" rtl="0" fontAlgn="base">
              <a:lnSpc>
                <a:spcPct val="100000"/>
              </a:lnSpc>
              <a:spcBef>
                <a:spcPts val="0"/>
              </a:spcBef>
              <a:spcAft>
                <a:spcPts val="600"/>
              </a:spcAft>
              <a:buNone/>
            </a:pPr>
            <a:r>
              <a:rPr lang="en-US" sz="2400" dirty="0">
                <a:solidFill>
                  <a:srgbClr val="000000"/>
                </a:solidFill>
              </a:rPr>
              <a:t>Led by Thomas </a:t>
            </a:r>
            <a:r>
              <a:rPr lang="en-US" sz="2400" dirty="0" err="1">
                <a:solidFill>
                  <a:srgbClr val="000000"/>
                </a:solidFill>
              </a:rPr>
              <a:t>Trikalinos</a:t>
            </a:r>
            <a:r>
              <a:rPr lang="en-US" sz="2400" dirty="0">
                <a:solidFill>
                  <a:srgbClr val="000000"/>
                </a:solidFill>
              </a:rPr>
              <a:t>, Jason </a:t>
            </a:r>
            <a:r>
              <a:rPr lang="en-US" sz="2400" dirty="0" err="1">
                <a:solidFill>
                  <a:srgbClr val="000000"/>
                </a:solidFill>
              </a:rPr>
              <a:t>Gantenberg</a:t>
            </a:r>
            <a:r>
              <a:rPr lang="en-US" sz="2400" dirty="0">
                <a:solidFill>
                  <a:srgbClr val="000000"/>
                </a:solidFill>
              </a:rPr>
              <a:t>, and Aditya Khanna</a:t>
            </a:r>
            <a:endParaRPr lang="en-US" sz="2400" b="0" i="0" u="none" strike="noStrike" dirty="0">
              <a:solidFill>
                <a:srgbClr val="000000"/>
              </a:solidFill>
              <a:effectLst/>
            </a:endParaRPr>
          </a:p>
        </p:txBody>
      </p:sp>
      <p:grpSp>
        <p:nvGrpSpPr>
          <p:cNvPr id="6" name="Group 5">
            <a:extLst>
              <a:ext uri="{FF2B5EF4-FFF2-40B4-BE49-F238E27FC236}">
                <a16:creationId xmlns:a16="http://schemas.microsoft.com/office/drawing/2014/main" id="{394515DF-667C-27EC-FE10-9184D8965019}"/>
              </a:ext>
            </a:extLst>
          </p:cNvPr>
          <p:cNvGrpSpPr/>
          <p:nvPr/>
        </p:nvGrpSpPr>
        <p:grpSpPr>
          <a:xfrm>
            <a:off x="1138096" y="3828808"/>
            <a:ext cx="2569610" cy="1027844"/>
            <a:chOff x="6168382" y="2732972"/>
            <a:chExt cx="2569610" cy="1027844"/>
          </a:xfrm>
        </p:grpSpPr>
        <p:sp>
          <p:nvSpPr>
            <p:cNvPr id="7" name="Chevron 6">
              <a:extLst>
                <a:ext uri="{FF2B5EF4-FFF2-40B4-BE49-F238E27FC236}">
                  <a16:creationId xmlns:a16="http://schemas.microsoft.com/office/drawing/2014/main" id="{68F61AD6-BC3D-1EC8-8C05-EC3B2BC3FFA4}"/>
                </a:ext>
              </a:extLst>
            </p:cNvPr>
            <p:cNvSpPr/>
            <p:nvPr/>
          </p:nvSpPr>
          <p:spPr>
            <a:xfrm>
              <a:off x="6168382" y="2732972"/>
              <a:ext cx="2569610" cy="1027844"/>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8" name="Chevron 4">
              <a:extLst>
                <a:ext uri="{FF2B5EF4-FFF2-40B4-BE49-F238E27FC236}">
                  <a16:creationId xmlns:a16="http://schemas.microsoft.com/office/drawing/2014/main" id="{B0221CBD-66E6-2D2F-8F8A-516F297AA3DA}"/>
                </a:ext>
              </a:extLst>
            </p:cNvPr>
            <p:cNvSpPr txBox="1"/>
            <p:nvPr/>
          </p:nvSpPr>
          <p:spPr>
            <a:xfrm>
              <a:off x="6682304" y="2732972"/>
              <a:ext cx="1541766" cy="1027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Simulation design &amp; analysis</a:t>
              </a:r>
            </a:p>
          </p:txBody>
        </p:sp>
      </p:grpSp>
    </p:spTree>
    <p:extLst>
      <p:ext uri="{BB962C8B-B14F-4D97-AF65-F5344CB8AC3E}">
        <p14:creationId xmlns:p14="http://schemas.microsoft.com/office/powerpoint/2010/main" val="3662351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Breakout 5</a:t>
            </a:r>
          </a:p>
        </p:txBody>
      </p:sp>
      <p:sp>
        <p:nvSpPr>
          <p:cNvPr id="4" name="Content Placeholder 2">
            <a:extLst>
              <a:ext uri="{FF2B5EF4-FFF2-40B4-BE49-F238E27FC236}">
                <a16:creationId xmlns:a16="http://schemas.microsoft.com/office/drawing/2014/main" id="{00B476F3-36EB-7B24-9C92-6AD16EA9C328}"/>
              </a:ext>
            </a:extLst>
          </p:cNvPr>
          <p:cNvSpPr txBox="1">
            <a:spLocks/>
          </p:cNvSpPr>
          <p:nvPr/>
        </p:nvSpPr>
        <p:spPr>
          <a:xfrm>
            <a:off x="909401" y="1859797"/>
            <a:ext cx="9768931" cy="25417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fontAlgn="base">
              <a:lnSpc>
                <a:spcPct val="100000"/>
              </a:lnSpc>
              <a:spcBef>
                <a:spcPts val="0"/>
              </a:spcBef>
              <a:spcAft>
                <a:spcPts val="600"/>
              </a:spcAft>
              <a:buNone/>
            </a:pPr>
            <a:r>
              <a:rPr lang="en-US" sz="2400" b="0" i="0" u="none" strike="noStrike" dirty="0">
                <a:solidFill>
                  <a:srgbClr val="000000"/>
                </a:solidFill>
                <a:effectLst/>
              </a:rPr>
              <a:t>How can we use multi-party computation to enable researchers to analyze MAPPING@Brown-type datasets from multiple institutions in conjunction?</a:t>
            </a:r>
          </a:p>
        </p:txBody>
      </p:sp>
      <p:sp>
        <p:nvSpPr>
          <p:cNvPr id="5" name="TextBox 4">
            <a:extLst>
              <a:ext uri="{FF2B5EF4-FFF2-40B4-BE49-F238E27FC236}">
                <a16:creationId xmlns:a16="http://schemas.microsoft.com/office/drawing/2014/main" id="{3AA936A4-DB27-7F7A-27CE-6F52CD86CD2D}"/>
              </a:ext>
            </a:extLst>
          </p:cNvPr>
          <p:cNvSpPr txBox="1"/>
          <p:nvPr/>
        </p:nvSpPr>
        <p:spPr>
          <a:xfrm>
            <a:off x="3992320" y="3704094"/>
            <a:ext cx="5911098" cy="907941"/>
          </a:xfrm>
          <a:prstGeom prst="rect">
            <a:avLst/>
          </a:prstGeom>
          <a:noFill/>
        </p:spPr>
        <p:txBody>
          <a:bodyPr wrap="square" rtlCol="0">
            <a:spAutoFit/>
          </a:bodyPr>
          <a:lstStyle/>
          <a:p>
            <a:pPr marL="0" indent="0" rtl="0" fontAlgn="base">
              <a:lnSpc>
                <a:spcPct val="100000"/>
              </a:lnSpc>
              <a:spcBef>
                <a:spcPts val="0"/>
              </a:spcBef>
              <a:spcAft>
                <a:spcPts val="600"/>
              </a:spcAft>
              <a:buNone/>
            </a:pPr>
            <a:r>
              <a:rPr lang="en-US" sz="2400" b="0" i="0" u="none" strike="noStrike" dirty="0">
                <a:solidFill>
                  <a:srgbClr val="000000"/>
                </a:solidFill>
                <a:effectLst/>
              </a:rPr>
              <a:t>Thursday, 3:15-4:45 PM</a:t>
            </a:r>
          </a:p>
          <a:p>
            <a:pPr marL="0" indent="0" rtl="0" fontAlgn="base">
              <a:lnSpc>
                <a:spcPct val="100000"/>
              </a:lnSpc>
              <a:spcBef>
                <a:spcPts val="0"/>
              </a:spcBef>
              <a:spcAft>
                <a:spcPts val="600"/>
              </a:spcAft>
              <a:buNone/>
            </a:pPr>
            <a:r>
              <a:rPr lang="en-US" sz="2400" dirty="0">
                <a:solidFill>
                  <a:srgbClr val="000000"/>
                </a:solidFill>
              </a:rPr>
              <a:t>Led by Anna </a:t>
            </a:r>
            <a:r>
              <a:rPr lang="en-US" sz="2400" dirty="0" err="1">
                <a:solidFill>
                  <a:srgbClr val="000000"/>
                </a:solidFill>
              </a:rPr>
              <a:t>Lysyanskaya</a:t>
            </a:r>
            <a:endParaRPr lang="en-US" sz="2400" b="0" i="0" u="none" strike="noStrike" dirty="0">
              <a:solidFill>
                <a:srgbClr val="000000"/>
              </a:solidFill>
              <a:effectLst/>
            </a:endParaRPr>
          </a:p>
        </p:txBody>
      </p:sp>
      <p:grpSp>
        <p:nvGrpSpPr>
          <p:cNvPr id="6" name="Group 5">
            <a:extLst>
              <a:ext uri="{FF2B5EF4-FFF2-40B4-BE49-F238E27FC236}">
                <a16:creationId xmlns:a16="http://schemas.microsoft.com/office/drawing/2014/main" id="{6A28B8FC-0ABF-F607-3421-0B311BF41258}"/>
              </a:ext>
            </a:extLst>
          </p:cNvPr>
          <p:cNvGrpSpPr/>
          <p:nvPr/>
        </p:nvGrpSpPr>
        <p:grpSpPr>
          <a:xfrm>
            <a:off x="1166056" y="3584191"/>
            <a:ext cx="2569610" cy="1027844"/>
            <a:chOff x="8224070" y="2732972"/>
            <a:chExt cx="2569610" cy="1027844"/>
          </a:xfrm>
        </p:grpSpPr>
        <p:sp>
          <p:nvSpPr>
            <p:cNvPr id="7" name="Chevron 6">
              <a:extLst>
                <a:ext uri="{FF2B5EF4-FFF2-40B4-BE49-F238E27FC236}">
                  <a16:creationId xmlns:a16="http://schemas.microsoft.com/office/drawing/2014/main" id="{9AAE746E-F95E-0B18-9D91-A4402CC792F1}"/>
                </a:ext>
              </a:extLst>
            </p:cNvPr>
            <p:cNvSpPr/>
            <p:nvPr/>
          </p:nvSpPr>
          <p:spPr>
            <a:xfrm>
              <a:off x="8224070" y="2732972"/>
              <a:ext cx="2569610" cy="1027844"/>
            </a:xfrm>
            <a:prstGeom prst="chevron">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8" name="Chevron 4">
              <a:extLst>
                <a:ext uri="{FF2B5EF4-FFF2-40B4-BE49-F238E27FC236}">
                  <a16:creationId xmlns:a16="http://schemas.microsoft.com/office/drawing/2014/main" id="{389D8899-2E80-3E13-361E-8CEF15635418}"/>
                </a:ext>
              </a:extLst>
            </p:cNvPr>
            <p:cNvSpPr txBox="1"/>
            <p:nvPr/>
          </p:nvSpPr>
          <p:spPr>
            <a:xfrm>
              <a:off x="8737992" y="2732972"/>
              <a:ext cx="1541766" cy="1027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storage &amp; collaboration</a:t>
              </a:r>
            </a:p>
          </p:txBody>
        </p:sp>
      </p:grpSp>
    </p:spTree>
    <p:extLst>
      <p:ext uri="{BB962C8B-B14F-4D97-AF65-F5344CB8AC3E}">
        <p14:creationId xmlns:p14="http://schemas.microsoft.com/office/powerpoint/2010/main" val="2889338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MAPPING@Brown Breakouts</a:t>
            </a:r>
          </a:p>
        </p:txBody>
      </p:sp>
      <p:graphicFrame>
        <p:nvGraphicFramePr>
          <p:cNvPr id="7" name="Diagram 6">
            <a:extLst>
              <a:ext uri="{FF2B5EF4-FFF2-40B4-BE49-F238E27FC236}">
                <a16:creationId xmlns:a16="http://schemas.microsoft.com/office/drawing/2014/main" id="{A610B132-CF14-F2CC-50EE-305E4531E94C}"/>
              </a:ext>
            </a:extLst>
          </p:cNvPr>
          <p:cNvGraphicFramePr/>
          <p:nvPr/>
        </p:nvGraphicFramePr>
        <p:xfrm>
          <a:off x="876303" y="0"/>
          <a:ext cx="10794998" cy="6493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3998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90D25CA7-63DB-D799-2F10-C0F87541BACA}"/>
              </a:ext>
            </a:extLst>
          </p:cNvPr>
          <p:cNvPicPr>
            <a:picLocks noChangeAspect="1"/>
          </p:cNvPicPr>
          <p:nvPr/>
        </p:nvPicPr>
        <p:blipFill rotWithShape="1">
          <a:blip r:embed="rId2">
            <a:extLst>
              <a:ext uri="{28A0092B-C50C-407E-A947-70E740481C1C}">
                <a14:useLocalDpi xmlns:a14="http://schemas.microsoft.com/office/drawing/2010/main" val="0"/>
              </a:ext>
            </a:extLst>
          </a:blip>
          <a:srcRect l="-261" t="90" r="2091" b="39150"/>
          <a:stretch/>
        </p:blipFill>
        <p:spPr>
          <a:xfrm>
            <a:off x="506665" y="456891"/>
            <a:ext cx="11260614" cy="4909588"/>
          </a:xfrm>
          <a:prstGeom prst="rect">
            <a:avLst/>
          </a:prstGeom>
        </p:spPr>
      </p:pic>
      <p:sp>
        <p:nvSpPr>
          <p:cNvPr id="3" name="Title 1">
            <a:extLst>
              <a:ext uri="{FF2B5EF4-FFF2-40B4-BE49-F238E27FC236}">
                <a16:creationId xmlns:a16="http://schemas.microsoft.com/office/drawing/2014/main" id="{61BA2AE2-4EB1-4E76-0D35-6A2D32B7FD00}"/>
              </a:ext>
            </a:extLst>
          </p:cNvPr>
          <p:cNvSpPr txBox="1">
            <a:spLocks/>
          </p:cNvSpPr>
          <p:nvPr/>
        </p:nvSpPr>
        <p:spPr>
          <a:xfrm>
            <a:off x="3119881" y="2185881"/>
            <a:ext cx="6034181" cy="1451607"/>
          </a:xfrm>
          <a:prstGeom prst="rect">
            <a:avLst/>
          </a:prstGeom>
          <a:solidFill>
            <a:schemeClr val="bg1"/>
          </a:solidFill>
        </p:spPr>
        <p:txBody>
          <a:bodyPr vert="horz" lIns="0" tIns="0" rIns="0" bIns="0" rtlCol="0" anchor="ctr">
            <a:normAutofit/>
          </a:bodyPr>
          <a:lstStyle>
            <a:lvl1pPr algn="r" defTabSz="914400" rtl="0" eaLnBrk="1" latinLnBrk="0" hangingPunct="1">
              <a:lnSpc>
                <a:spcPct val="100000"/>
              </a:lnSpc>
              <a:spcBef>
                <a:spcPct val="0"/>
              </a:spcBef>
              <a:buNone/>
              <a:defRPr sz="6000" b="1" i="0" kern="1200" cap="none" baseline="0">
                <a:solidFill>
                  <a:srgbClr val="ED1C24"/>
                </a:solidFill>
                <a:latin typeface="Georgia" panose="02040502050405020303" pitchFamily="18"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a:ln>
                  <a:noFill/>
                </a:ln>
                <a:effectLst/>
                <a:uLnTx/>
                <a:uFillTx/>
                <a:latin typeface="+mn-lt"/>
                <a:ea typeface="+mj-ea"/>
                <a:cs typeface="+mj-cs"/>
              </a:rPr>
              <a:t>The MAPPS </a:t>
            </a:r>
            <a:r>
              <a:rPr lang="en-US" dirty="0">
                <a:latin typeface="+mn-lt"/>
              </a:rPr>
              <a:t>Team</a:t>
            </a:r>
            <a:endParaRPr kumimoji="0" lang="en-US" b="1" i="0" u="none" strike="noStrike" kern="1200" cap="none" spc="0" normalizeH="0" baseline="0" noProof="0" dirty="0">
              <a:ln>
                <a:noFill/>
              </a:ln>
              <a:effectLst/>
              <a:uLnTx/>
              <a:uFillTx/>
              <a:latin typeface="+mn-lt"/>
              <a:ea typeface="+mj-ea"/>
              <a:cs typeface="+mj-cs"/>
            </a:endParaRPr>
          </a:p>
        </p:txBody>
      </p:sp>
    </p:spTree>
    <p:extLst>
      <p:ext uri="{BB962C8B-B14F-4D97-AF65-F5344CB8AC3E}">
        <p14:creationId xmlns:p14="http://schemas.microsoft.com/office/powerpoint/2010/main" val="3464653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MAPPS Team: Principal investigator</a:t>
            </a:r>
          </a:p>
        </p:txBody>
      </p:sp>
      <p:sp>
        <p:nvSpPr>
          <p:cNvPr id="5" name="Content Placeholder 2">
            <a:extLst>
              <a:ext uri="{FF2B5EF4-FFF2-40B4-BE49-F238E27FC236}">
                <a16:creationId xmlns:a16="http://schemas.microsoft.com/office/drawing/2014/main" id="{F5120D10-3A91-3767-1FFB-18ACD010B38F}"/>
              </a:ext>
            </a:extLst>
          </p:cNvPr>
          <p:cNvSpPr txBox="1">
            <a:spLocks/>
          </p:cNvSpPr>
          <p:nvPr/>
        </p:nvSpPr>
        <p:spPr>
          <a:xfrm>
            <a:off x="4163307" y="2914650"/>
            <a:ext cx="5313202" cy="11793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en-US" sz="2000" b="1" dirty="0">
                <a:solidFill>
                  <a:srgbClr val="ED1C24"/>
                </a:solidFill>
              </a:rPr>
              <a:t>Mark Lurie, PhD</a:t>
            </a:r>
          </a:p>
          <a:p>
            <a:pPr marL="0" indent="0">
              <a:spcBef>
                <a:spcPts val="400"/>
              </a:spcBef>
              <a:buFont typeface="Arial" panose="020B0604020202020204" pitchFamily="34" charset="0"/>
              <a:buNone/>
            </a:pPr>
            <a:r>
              <a:rPr lang="en-US" sz="2000" dirty="0"/>
              <a:t>Associate Professor of Epidemiology; </a:t>
            </a:r>
          </a:p>
          <a:p>
            <a:pPr marL="0" indent="0">
              <a:spcBef>
                <a:spcPts val="400"/>
              </a:spcBef>
              <a:buFont typeface="Arial" panose="020B0604020202020204" pitchFamily="34" charset="0"/>
              <a:buNone/>
            </a:pPr>
            <a:r>
              <a:rPr lang="en-US" sz="2000" dirty="0"/>
              <a:t>Interim Director, International Health Institute</a:t>
            </a:r>
          </a:p>
        </p:txBody>
      </p:sp>
      <p:pic>
        <p:nvPicPr>
          <p:cNvPr id="13" name="Picture 12">
            <a:extLst>
              <a:ext uri="{FF2B5EF4-FFF2-40B4-BE49-F238E27FC236}">
                <a16:creationId xmlns:a16="http://schemas.microsoft.com/office/drawing/2014/main" id="{388907DC-410B-4241-7A59-B04E1019FB4C}"/>
              </a:ext>
            </a:extLst>
          </p:cNvPr>
          <p:cNvPicPr>
            <a:picLocks noChangeAspect="1"/>
          </p:cNvPicPr>
          <p:nvPr/>
        </p:nvPicPr>
        <p:blipFill rotWithShape="1">
          <a:blip r:embed="rId3"/>
          <a:srcRect l="18443" r="31557"/>
          <a:stretch/>
        </p:blipFill>
        <p:spPr>
          <a:xfrm>
            <a:off x="1163198" y="2070100"/>
            <a:ext cx="2449018" cy="3265357"/>
          </a:xfrm>
          <a:prstGeom prst="rect">
            <a:avLst/>
          </a:prstGeom>
        </p:spPr>
      </p:pic>
    </p:spTree>
    <p:extLst>
      <p:ext uri="{BB962C8B-B14F-4D97-AF65-F5344CB8AC3E}">
        <p14:creationId xmlns:p14="http://schemas.microsoft.com/office/powerpoint/2010/main" val="489397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MAPPS Team: Co-Investigators</a:t>
            </a:r>
          </a:p>
        </p:txBody>
      </p:sp>
      <p:sp>
        <p:nvSpPr>
          <p:cNvPr id="5" name="Content Placeholder 2">
            <a:extLst>
              <a:ext uri="{FF2B5EF4-FFF2-40B4-BE49-F238E27FC236}">
                <a16:creationId xmlns:a16="http://schemas.microsoft.com/office/drawing/2014/main" id="{F5120D10-3A91-3767-1FFB-18ACD010B38F}"/>
              </a:ext>
            </a:extLst>
          </p:cNvPr>
          <p:cNvSpPr txBox="1">
            <a:spLocks/>
          </p:cNvSpPr>
          <p:nvPr/>
        </p:nvSpPr>
        <p:spPr>
          <a:xfrm>
            <a:off x="1371721" y="2019176"/>
            <a:ext cx="4114679" cy="83977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en-US" sz="1600" b="1" dirty="0" err="1">
                <a:solidFill>
                  <a:srgbClr val="ED1C24"/>
                </a:solidFill>
              </a:rPr>
              <a:t>Sohini</a:t>
            </a:r>
            <a:r>
              <a:rPr lang="en-US" sz="1600" b="1" dirty="0">
                <a:solidFill>
                  <a:srgbClr val="ED1C24"/>
                </a:solidFill>
              </a:rPr>
              <a:t> Ramachandran, PhD</a:t>
            </a:r>
          </a:p>
          <a:p>
            <a:pPr marL="0" indent="0">
              <a:spcBef>
                <a:spcPts val="400"/>
              </a:spcBef>
              <a:buFont typeface="Arial" panose="020B0604020202020204" pitchFamily="34" charset="0"/>
              <a:buNone/>
            </a:pPr>
            <a:r>
              <a:rPr lang="en-US" sz="1600" dirty="0"/>
              <a:t>Professor of Ecology, Evolution, and Organismal </a:t>
            </a:r>
          </a:p>
          <a:p>
            <a:pPr marL="0" indent="0">
              <a:spcBef>
                <a:spcPts val="400"/>
              </a:spcBef>
              <a:buFont typeface="Arial" panose="020B0604020202020204" pitchFamily="34" charset="0"/>
              <a:buNone/>
            </a:pPr>
            <a:r>
              <a:rPr lang="en-US" sz="1600" dirty="0"/>
              <a:t>Biology; Director, Data Science Initiative</a:t>
            </a:r>
          </a:p>
        </p:txBody>
      </p:sp>
      <p:pic>
        <p:nvPicPr>
          <p:cNvPr id="6" name="Picture 5">
            <a:extLst>
              <a:ext uri="{FF2B5EF4-FFF2-40B4-BE49-F238E27FC236}">
                <a16:creationId xmlns:a16="http://schemas.microsoft.com/office/drawing/2014/main" id="{D80A9F67-26CE-0025-D73B-30F322133826}"/>
              </a:ext>
            </a:extLst>
          </p:cNvPr>
          <p:cNvPicPr>
            <a:picLocks noChangeAspect="1"/>
          </p:cNvPicPr>
          <p:nvPr/>
        </p:nvPicPr>
        <p:blipFill rotWithShape="1">
          <a:blip r:embed="rId3"/>
          <a:srcRect l="474" t="1556" r="-474" b="9910"/>
          <a:stretch/>
        </p:blipFill>
        <p:spPr>
          <a:xfrm>
            <a:off x="410844" y="1869354"/>
            <a:ext cx="867857" cy="1157142"/>
          </a:xfrm>
          <a:prstGeom prst="rect">
            <a:avLst/>
          </a:prstGeom>
        </p:spPr>
      </p:pic>
      <p:pic>
        <p:nvPicPr>
          <p:cNvPr id="4" name="Picture 3">
            <a:extLst>
              <a:ext uri="{FF2B5EF4-FFF2-40B4-BE49-F238E27FC236}">
                <a16:creationId xmlns:a16="http://schemas.microsoft.com/office/drawing/2014/main" id="{684A8E97-203B-7833-8710-4083B0B6FD16}"/>
              </a:ext>
            </a:extLst>
          </p:cNvPr>
          <p:cNvPicPr>
            <a:picLocks noChangeAspect="1"/>
          </p:cNvPicPr>
          <p:nvPr/>
        </p:nvPicPr>
        <p:blipFill rotWithShape="1">
          <a:blip r:embed="rId4"/>
          <a:srcRect l="18267" t="660" r="31733" b="-660"/>
          <a:stretch/>
        </p:blipFill>
        <p:spPr>
          <a:xfrm>
            <a:off x="6095999" y="1869353"/>
            <a:ext cx="867857" cy="1157143"/>
          </a:xfrm>
          <a:prstGeom prst="rect">
            <a:avLst/>
          </a:prstGeom>
        </p:spPr>
      </p:pic>
      <p:pic>
        <p:nvPicPr>
          <p:cNvPr id="9" name="Picture 8">
            <a:extLst>
              <a:ext uri="{FF2B5EF4-FFF2-40B4-BE49-F238E27FC236}">
                <a16:creationId xmlns:a16="http://schemas.microsoft.com/office/drawing/2014/main" id="{355B222F-1EF1-1E74-2ED7-AB87F6F98FCD}"/>
              </a:ext>
            </a:extLst>
          </p:cNvPr>
          <p:cNvPicPr>
            <a:picLocks noChangeAspect="1"/>
          </p:cNvPicPr>
          <p:nvPr/>
        </p:nvPicPr>
        <p:blipFill rotWithShape="1">
          <a:blip r:embed="rId5"/>
          <a:srcRect l="13974" t="496" r="50685" b="24346"/>
          <a:stretch/>
        </p:blipFill>
        <p:spPr>
          <a:xfrm>
            <a:off x="410843" y="3252933"/>
            <a:ext cx="867857" cy="1157143"/>
          </a:xfrm>
          <a:prstGeom prst="rect">
            <a:avLst/>
          </a:prstGeom>
        </p:spPr>
      </p:pic>
      <p:sp>
        <p:nvSpPr>
          <p:cNvPr id="12" name="Content Placeholder 2">
            <a:extLst>
              <a:ext uri="{FF2B5EF4-FFF2-40B4-BE49-F238E27FC236}">
                <a16:creationId xmlns:a16="http://schemas.microsoft.com/office/drawing/2014/main" id="{2D8A9BFD-89A2-96A1-E809-56C194D11604}"/>
              </a:ext>
            </a:extLst>
          </p:cNvPr>
          <p:cNvSpPr txBox="1">
            <a:spLocks/>
          </p:cNvSpPr>
          <p:nvPr/>
        </p:nvSpPr>
        <p:spPr>
          <a:xfrm>
            <a:off x="1278700" y="3411618"/>
            <a:ext cx="4114679" cy="9984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en-US" sz="1600" b="1" dirty="0">
                <a:solidFill>
                  <a:srgbClr val="ED1C24"/>
                </a:solidFill>
              </a:rPr>
              <a:t>Thomas </a:t>
            </a:r>
            <a:r>
              <a:rPr lang="en-US" sz="1600" b="1" dirty="0" err="1">
                <a:solidFill>
                  <a:srgbClr val="ED1C24"/>
                </a:solidFill>
              </a:rPr>
              <a:t>Trikalinos</a:t>
            </a:r>
            <a:r>
              <a:rPr lang="en-US" sz="1600" b="1" dirty="0">
                <a:solidFill>
                  <a:srgbClr val="ED1C24"/>
                </a:solidFill>
              </a:rPr>
              <a:t>, PhD</a:t>
            </a:r>
          </a:p>
          <a:p>
            <a:pPr marL="0" indent="0">
              <a:spcBef>
                <a:spcPts val="400"/>
              </a:spcBef>
              <a:buFont typeface="Arial" panose="020B0604020202020204" pitchFamily="34" charset="0"/>
              <a:buNone/>
            </a:pPr>
            <a:r>
              <a:rPr lang="en-US" sz="1600" dirty="0"/>
              <a:t>Professor of Health Services, Policy and Practice and Biostatistics; Director: Center for Evidence Bases Synthesis in Health</a:t>
            </a:r>
          </a:p>
        </p:txBody>
      </p:sp>
      <p:sp>
        <p:nvSpPr>
          <p:cNvPr id="13" name="Content Placeholder 2">
            <a:extLst>
              <a:ext uri="{FF2B5EF4-FFF2-40B4-BE49-F238E27FC236}">
                <a16:creationId xmlns:a16="http://schemas.microsoft.com/office/drawing/2014/main" id="{3DEBF431-16BF-F260-6633-37DBC3F6E5AD}"/>
              </a:ext>
            </a:extLst>
          </p:cNvPr>
          <p:cNvSpPr txBox="1">
            <a:spLocks/>
          </p:cNvSpPr>
          <p:nvPr/>
        </p:nvSpPr>
        <p:spPr>
          <a:xfrm>
            <a:off x="7099421" y="2070100"/>
            <a:ext cx="4114679" cy="8397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en-US" sz="1600" b="1" dirty="0">
                <a:solidFill>
                  <a:srgbClr val="ED1C24"/>
                </a:solidFill>
              </a:rPr>
              <a:t>Kimani Toussaint, PhD</a:t>
            </a:r>
          </a:p>
          <a:p>
            <a:pPr marL="0" indent="0">
              <a:spcBef>
                <a:spcPts val="400"/>
              </a:spcBef>
              <a:buFont typeface="Arial" panose="020B0604020202020204" pitchFamily="34" charset="0"/>
              <a:buNone/>
            </a:pPr>
            <a:r>
              <a:rPr lang="en-US" sz="1600" dirty="0"/>
              <a:t>Professor of Engineering; Senior Associate Dean of Engineering </a:t>
            </a:r>
          </a:p>
        </p:txBody>
      </p:sp>
      <p:pic>
        <p:nvPicPr>
          <p:cNvPr id="14" name="Picture 13">
            <a:extLst>
              <a:ext uri="{FF2B5EF4-FFF2-40B4-BE49-F238E27FC236}">
                <a16:creationId xmlns:a16="http://schemas.microsoft.com/office/drawing/2014/main" id="{9EC591A6-29EF-B0DC-E77C-F3A9DBD442CF}"/>
              </a:ext>
            </a:extLst>
          </p:cNvPr>
          <p:cNvPicPr>
            <a:picLocks noChangeAspect="1"/>
          </p:cNvPicPr>
          <p:nvPr/>
        </p:nvPicPr>
        <p:blipFill>
          <a:blip r:embed="rId6"/>
          <a:srcRect/>
          <a:stretch/>
        </p:blipFill>
        <p:spPr>
          <a:xfrm>
            <a:off x="6072350" y="3221402"/>
            <a:ext cx="891506" cy="1188674"/>
          </a:xfrm>
          <a:prstGeom prst="rect">
            <a:avLst/>
          </a:prstGeom>
        </p:spPr>
      </p:pic>
      <p:pic>
        <p:nvPicPr>
          <p:cNvPr id="15" name="Picture 14">
            <a:extLst>
              <a:ext uri="{FF2B5EF4-FFF2-40B4-BE49-F238E27FC236}">
                <a16:creationId xmlns:a16="http://schemas.microsoft.com/office/drawing/2014/main" id="{56F21982-4028-C715-0B4C-7F5A0454E8E4}"/>
              </a:ext>
            </a:extLst>
          </p:cNvPr>
          <p:cNvPicPr>
            <a:picLocks noChangeAspect="1"/>
          </p:cNvPicPr>
          <p:nvPr/>
        </p:nvPicPr>
        <p:blipFill rotWithShape="1">
          <a:blip r:embed="rId7"/>
          <a:srcRect l="14221" t="235" r="12124" b="26111"/>
          <a:stretch/>
        </p:blipFill>
        <p:spPr>
          <a:xfrm>
            <a:off x="406684" y="4716826"/>
            <a:ext cx="876173" cy="1188674"/>
          </a:xfrm>
          <a:prstGeom prst="rect">
            <a:avLst/>
          </a:prstGeom>
        </p:spPr>
      </p:pic>
      <p:sp>
        <p:nvSpPr>
          <p:cNvPr id="16" name="Content Placeholder 2">
            <a:extLst>
              <a:ext uri="{FF2B5EF4-FFF2-40B4-BE49-F238E27FC236}">
                <a16:creationId xmlns:a16="http://schemas.microsoft.com/office/drawing/2014/main" id="{896B9DC7-754B-1706-DD41-16BA15F20902}"/>
              </a:ext>
            </a:extLst>
          </p:cNvPr>
          <p:cNvSpPr txBox="1">
            <a:spLocks/>
          </p:cNvSpPr>
          <p:nvPr/>
        </p:nvSpPr>
        <p:spPr>
          <a:xfrm>
            <a:off x="1371721" y="4891277"/>
            <a:ext cx="4496644" cy="8397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en-US" sz="1600" b="1" dirty="0">
                <a:solidFill>
                  <a:srgbClr val="ED1C24"/>
                </a:solidFill>
              </a:rPr>
              <a:t>Julia Netter, DPhil</a:t>
            </a:r>
          </a:p>
          <a:p>
            <a:pPr marL="0" indent="0">
              <a:spcBef>
                <a:spcPts val="400"/>
              </a:spcBef>
              <a:buFont typeface="Arial" panose="020B0604020202020204" pitchFamily="34" charset="0"/>
              <a:buNone/>
            </a:pPr>
            <a:r>
              <a:rPr lang="en-US" sz="1600" dirty="0"/>
              <a:t>Visiting Assistant Professor of Philosophy;</a:t>
            </a:r>
          </a:p>
          <a:p>
            <a:pPr marL="0" indent="0">
              <a:spcBef>
                <a:spcPts val="400"/>
              </a:spcBef>
              <a:buFont typeface="Arial" panose="020B0604020202020204" pitchFamily="34" charset="0"/>
              <a:buNone/>
            </a:pPr>
            <a:r>
              <a:rPr lang="en-US" sz="1600" dirty="0"/>
              <a:t>Coordinator: Social Responsible Computing Program</a:t>
            </a:r>
          </a:p>
        </p:txBody>
      </p:sp>
      <p:sp>
        <p:nvSpPr>
          <p:cNvPr id="17" name="Content Placeholder 2">
            <a:extLst>
              <a:ext uri="{FF2B5EF4-FFF2-40B4-BE49-F238E27FC236}">
                <a16:creationId xmlns:a16="http://schemas.microsoft.com/office/drawing/2014/main" id="{DB61EAD2-8D9A-2AC5-1061-1C5F9AAC3038}"/>
              </a:ext>
            </a:extLst>
          </p:cNvPr>
          <p:cNvSpPr txBox="1">
            <a:spLocks/>
          </p:cNvSpPr>
          <p:nvPr/>
        </p:nvSpPr>
        <p:spPr>
          <a:xfrm>
            <a:off x="7099421" y="3528244"/>
            <a:ext cx="4114679" cy="8397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en-US" sz="1600" b="1" dirty="0">
                <a:solidFill>
                  <a:srgbClr val="ED1C24"/>
                </a:solidFill>
              </a:rPr>
              <a:t>Anna </a:t>
            </a:r>
            <a:r>
              <a:rPr lang="en-US" sz="1600" b="1" dirty="0" err="1">
                <a:solidFill>
                  <a:srgbClr val="ED1C24"/>
                </a:solidFill>
              </a:rPr>
              <a:t>Lysyanskaya</a:t>
            </a:r>
            <a:r>
              <a:rPr lang="en-US" sz="1600" b="1" dirty="0">
                <a:solidFill>
                  <a:srgbClr val="ED1C24"/>
                </a:solidFill>
              </a:rPr>
              <a:t>, PhD</a:t>
            </a:r>
          </a:p>
          <a:p>
            <a:pPr marL="0" indent="0">
              <a:spcBef>
                <a:spcPts val="400"/>
              </a:spcBef>
              <a:buFont typeface="Arial" panose="020B0604020202020204" pitchFamily="34" charset="0"/>
              <a:buNone/>
            </a:pPr>
            <a:r>
              <a:rPr lang="en-US" sz="1600" dirty="0"/>
              <a:t>Professor of Computer Science</a:t>
            </a:r>
          </a:p>
        </p:txBody>
      </p:sp>
    </p:spTree>
    <p:extLst>
      <p:ext uri="{BB962C8B-B14F-4D97-AF65-F5344CB8AC3E}">
        <p14:creationId xmlns:p14="http://schemas.microsoft.com/office/powerpoint/2010/main" val="1570042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E0318-D7DB-0381-EF4C-572D7527C06F}"/>
              </a:ext>
            </a:extLst>
          </p:cNvPr>
          <p:cNvPicPr>
            <a:picLocks noChangeAspect="1"/>
          </p:cNvPicPr>
          <p:nvPr/>
        </p:nvPicPr>
        <p:blipFill>
          <a:blip r:embed="rId3"/>
          <a:stretch>
            <a:fillRect/>
          </a:stretch>
        </p:blipFill>
        <p:spPr>
          <a:xfrm>
            <a:off x="609600" y="552775"/>
            <a:ext cx="10972800" cy="4442428"/>
          </a:xfrm>
          <a:prstGeom prst="rect">
            <a:avLst/>
          </a:prstGeom>
        </p:spPr>
      </p:pic>
    </p:spTree>
    <p:extLst>
      <p:ext uri="{BB962C8B-B14F-4D97-AF65-F5344CB8AC3E}">
        <p14:creationId xmlns:p14="http://schemas.microsoft.com/office/powerpoint/2010/main" val="957693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grpSp>
        <p:nvGrpSpPr>
          <p:cNvPr id="20" name="Group 19">
            <a:extLst>
              <a:ext uri="{FF2B5EF4-FFF2-40B4-BE49-F238E27FC236}">
                <a16:creationId xmlns:a16="http://schemas.microsoft.com/office/drawing/2014/main" id="{9646EFD4-51AA-DAEC-66AD-46E51AD8D3C3}"/>
              </a:ext>
            </a:extLst>
          </p:cNvPr>
          <p:cNvGrpSpPr/>
          <p:nvPr/>
        </p:nvGrpSpPr>
        <p:grpSpPr>
          <a:xfrm>
            <a:off x="688552" y="1694148"/>
            <a:ext cx="10814896" cy="3862050"/>
            <a:chOff x="771522" y="1756531"/>
            <a:chExt cx="10814896" cy="3862050"/>
          </a:xfrm>
        </p:grpSpPr>
        <p:sp>
          <p:nvSpPr>
            <p:cNvPr id="10" name="Content Placeholder 2">
              <a:extLst>
                <a:ext uri="{FF2B5EF4-FFF2-40B4-BE49-F238E27FC236}">
                  <a16:creationId xmlns:a16="http://schemas.microsoft.com/office/drawing/2014/main" id="{8C3DF07C-AA0A-7A59-ED09-AF5720A3F428}"/>
                </a:ext>
              </a:extLst>
            </p:cNvPr>
            <p:cNvSpPr txBox="1">
              <a:spLocks/>
            </p:cNvSpPr>
            <p:nvPr/>
          </p:nvSpPr>
          <p:spPr>
            <a:xfrm>
              <a:off x="771522" y="4499393"/>
              <a:ext cx="3159910" cy="10286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200"/>
                </a:spcBef>
                <a:spcAft>
                  <a:spcPts val="600"/>
                </a:spcAft>
                <a:buFont typeface="Arial" panose="020B0604020202020204" pitchFamily="34" charset="0"/>
                <a:buNone/>
              </a:pPr>
              <a:r>
                <a:rPr lang="en-US" sz="1400" b="1" dirty="0">
                  <a:solidFill>
                    <a:srgbClr val="ED1C24"/>
                  </a:solidFill>
                </a:rPr>
                <a:t>Jason </a:t>
              </a:r>
              <a:r>
                <a:rPr lang="en-US" sz="1400" b="1" dirty="0" err="1">
                  <a:solidFill>
                    <a:srgbClr val="ED1C24"/>
                  </a:solidFill>
                </a:rPr>
                <a:t>Gantenberg</a:t>
              </a:r>
              <a:r>
                <a:rPr lang="en-US" sz="1400" b="1" dirty="0">
                  <a:solidFill>
                    <a:srgbClr val="ED1C24"/>
                  </a:solidFill>
                </a:rPr>
                <a:t>, PhD</a:t>
              </a:r>
            </a:p>
            <a:p>
              <a:pPr marL="0" indent="0" algn="ctr">
                <a:spcBef>
                  <a:spcPts val="200"/>
                </a:spcBef>
                <a:spcAft>
                  <a:spcPts val="0"/>
                </a:spcAft>
                <a:buNone/>
              </a:pPr>
              <a:r>
                <a:rPr lang="en-US" sz="1400" dirty="0"/>
                <a:t> Research Scientist, Department of Health Services, Policy &amp; Practice; Assistant Professor of Epidemiology </a:t>
              </a:r>
            </a:p>
          </p:txBody>
        </p:sp>
        <p:sp>
          <p:nvSpPr>
            <p:cNvPr id="11" name="Content Placeholder 2">
              <a:extLst>
                <a:ext uri="{FF2B5EF4-FFF2-40B4-BE49-F238E27FC236}">
                  <a16:creationId xmlns:a16="http://schemas.microsoft.com/office/drawing/2014/main" id="{C4EE0640-4CE0-4D65-D2C4-64EAE3A27E4E}"/>
                </a:ext>
              </a:extLst>
            </p:cNvPr>
            <p:cNvSpPr txBox="1">
              <a:spLocks/>
            </p:cNvSpPr>
            <p:nvPr/>
          </p:nvSpPr>
          <p:spPr>
            <a:xfrm>
              <a:off x="4710915" y="4589883"/>
              <a:ext cx="3159910" cy="10286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200"/>
                </a:spcBef>
                <a:spcAft>
                  <a:spcPts val="600"/>
                </a:spcAft>
                <a:buFont typeface="Arial" panose="020B0604020202020204" pitchFamily="34" charset="0"/>
                <a:buNone/>
              </a:pPr>
              <a:r>
                <a:rPr lang="en-US" sz="1400" b="1" dirty="0">
                  <a:solidFill>
                    <a:srgbClr val="ED1C24"/>
                  </a:solidFill>
                </a:rPr>
                <a:t>Aditya Khanna, PhD</a:t>
              </a:r>
            </a:p>
            <a:p>
              <a:pPr marL="0" indent="0" algn="ctr">
                <a:spcBef>
                  <a:spcPts val="200"/>
                </a:spcBef>
                <a:spcAft>
                  <a:spcPts val="0"/>
                </a:spcAft>
                <a:buNone/>
              </a:pPr>
              <a:r>
                <a:rPr lang="en-US" sz="1400" dirty="0">
                  <a:solidFill>
                    <a:srgbClr val="000000"/>
                  </a:solidFill>
                </a:rPr>
                <a:t>C</a:t>
              </a:r>
              <a:r>
                <a:rPr lang="en-US" sz="1400" b="0" i="0" u="none" strike="noStrike" dirty="0">
                  <a:solidFill>
                    <a:srgbClr val="000000"/>
                  </a:solidFill>
                  <a:effectLst/>
                </a:rPr>
                <a:t>omputational Epidemiologist and Statistician, Department of Behavioral and Social Science</a:t>
              </a:r>
              <a:endParaRPr lang="en-US" sz="1400" dirty="0"/>
            </a:p>
          </p:txBody>
        </p:sp>
        <p:sp>
          <p:nvSpPr>
            <p:cNvPr id="12" name="Content Placeholder 2">
              <a:extLst>
                <a:ext uri="{FF2B5EF4-FFF2-40B4-BE49-F238E27FC236}">
                  <a16:creationId xmlns:a16="http://schemas.microsoft.com/office/drawing/2014/main" id="{962FC1BF-3850-EEC7-562D-F0D7810A2EA2}"/>
                </a:ext>
              </a:extLst>
            </p:cNvPr>
            <p:cNvSpPr txBox="1">
              <a:spLocks/>
            </p:cNvSpPr>
            <p:nvPr/>
          </p:nvSpPr>
          <p:spPr>
            <a:xfrm>
              <a:off x="8426508" y="4589883"/>
              <a:ext cx="3159910" cy="8481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200"/>
                </a:spcBef>
                <a:spcAft>
                  <a:spcPts val="600"/>
                </a:spcAft>
                <a:buFont typeface="Arial" panose="020B0604020202020204" pitchFamily="34" charset="0"/>
                <a:buNone/>
              </a:pPr>
              <a:r>
                <a:rPr lang="en-US" sz="1400" b="1" dirty="0" err="1">
                  <a:solidFill>
                    <a:srgbClr val="ED1C24"/>
                  </a:solidFill>
                </a:rPr>
                <a:t>Guixing</a:t>
              </a:r>
              <a:r>
                <a:rPr lang="en-US" sz="1400" b="1" dirty="0">
                  <a:solidFill>
                    <a:srgbClr val="ED1C24"/>
                  </a:solidFill>
                </a:rPr>
                <a:t> Wei, PhD</a:t>
              </a:r>
            </a:p>
            <a:p>
              <a:pPr marL="0" indent="0" algn="ctr">
                <a:spcBef>
                  <a:spcPts val="200"/>
                </a:spcBef>
                <a:spcAft>
                  <a:spcPts val="0"/>
                </a:spcAft>
                <a:buNone/>
              </a:pPr>
              <a:r>
                <a:rPr lang="en-US" sz="1400" dirty="0">
                  <a:solidFill>
                    <a:srgbClr val="000000"/>
                  </a:solidFill>
                </a:rPr>
                <a:t>Senior GIS Developer, Spatial Structures in the Social Sciences (S4)</a:t>
              </a:r>
              <a:endParaRPr lang="en-US" sz="1400" dirty="0"/>
            </a:p>
          </p:txBody>
        </p:sp>
        <p:pic>
          <p:nvPicPr>
            <p:cNvPr id="14" name="Picture 13">
              <a:extLst>
                <a:ext uri="{FF2B5EF4-FFF2-40B4-BE49-F238E27FC236}">
                  <a16:creationId xmlns:a16="http://schemas.microsoft.com/office/drawing/2014/main" id="{B718E1D3-ED38-5B85-3E90-3CB5A0E98C9E}"/>
                </a:ext>
              </a:extLst>
            </p:cNvPr>
            <p:cNvPicPr>
              <a:picLocks noChangeAspect="1"/>
            </p:cNvPicPr>
            <p:nvPr/>
          </p:nvPicPr>
          <p:blipFill rotWithShape="1">
            <a:blip r:embed="rId3"/>
            <a:srcRect l="12500" r="12500"/>
            <a:stretch/>
          </p:blipFill>
          <p:spPr>
            <a:xfrm>
              <a:off x="1376517" y="1756531"/>
              <a:ext cx="1949920" cy="2599893"/>
            </a:xfrm>
            <a:prstGeom prst="rect">
              <a:avLst/>
            </a:prstGeom>
          </p:spPr>
        </p:pic>
        <p:pic>
          <p:nvPicPr>
            <p:cNvPr id="16" name="Picture 15">
              <a:extLst>
                <a:ext uri="{FF2B5EF4-FFF2-40B4-BE49-F238E27FC236}">
                  <a16:creationId xmlns:a16="http://schemas.microsoft.com/office/drawing/2014/main" id="{33898CE4-42D0-EE5F-049F-689C90E40DA1}"/>
                </a:ext>
              </a:extLst>
            </p:cNvPr>
            <p:cNvPicPr>
              <a:picLocks noChangeAspect="1"/>
            </p:cNvPicPr>
            <p:nvPr/>
          </p:nvPicPr>
          <p:blipFill rotWithShape="1">
            <a:blip r:embed="rId4"/>
            <a:srcRect l="20129" t="8298" r="20129" b="14386"/>
            <a:stretch/>
          </p:blipFill>
          <p:spPr>
            <a:xfrm>
              <a:off x="5315910" y="1838308"/>
              <a:ext cx="1949921" cy="2599894"/>
            </a:xfrm>
            <a:prstGeom prst="rect">
              <a:avLst/>
            </a:prstGeom>
          </p:spPr>
        </p:pic>
        <p:pic>
          <p:nvPicPr>
            <p:cNvPr id="18" name="Picture 17">
              <a:extLst>
                <a:ext uri="{FF2B5EF4-FFF2-40B4-BE49-F238E27FC236}">
                  <a16:creationId xmlns:a16="http://schemas.microsoft.com/office/drawing/2014/main" id="{A92BF482-675E-4F05-71EA-01E905942D3B}"/>
                </a:ext>
              </a:extLst>
            </p:cNvPr>
            <p:cNvPicPr>
              <a:picLocks noChangeAspect="1"/>
            </p:cNvPicPr>
            <p:nvPr/>
          </p:nvPicPr>
          <p:blipFill rotWithShape="1">
            <a:blip r:embed="rId5"/>
            <a:srcRect t="-668" b="11926"/>
            <a:stretch/>
          </p:blipFill>
          <p:spPr>
            <a:xfrm>
              <a:off x="9031501" y="1838309"/>
              <a:ext cx="1949920" cy="2599893"/>
            </a:xfrm>
            <a:prstGeom prst="rect">
              <a:avLst/>
            </a:prstGeom>
          </p:spPr>
        </p:pic>
      </p:grpSp>
      <p:sp>
        <p:nvSpPr>
          <p:cNvPr id="19" name="Title 1">
            <a:extLst>
              <a:ext uri="{FF2B5EF4-FFF2-40B4-BE49-F238E27FC236}">
                <a16:creationId xmlns:a16="http://schemas.microsoft.com/office/drawing/2014/main" id="{76249785-0970-D2A9-11FC-85C262BBDB39}"/>
              </a:ext>
            </a:extLst>
          </p:cNvPr>
          <p:cNvSpPr txBox="1">
            <a:spLocks/>
          </p:cNvSpPr>
          <p:nvPr/>
        </p:nvSpPr>
        <p:spPr>
          <a:xfrm>
            <a:off x="530648" y="905695"/>
            <a:ext cx="10972800" cy="66675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MAPPS Team: Featured researchers</a:t>
            </a:r>
          </a:p>
        </p:txBody>
      </p:sp>
    </p:spTree>
    <p:extLst>
      <p:ext uri="{BB962C8B-B14F-4D97-AF65-F5344CB8AC3E}">
        <p14:creationId xmlns:p14="http://schemas.microsoft.com/office/powerpoint/2010/main" val="321364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grpSp>
        <p:nvGrpSpPr>
          <p:cNvPr id="3" name="Group 2">
            <a:extLst>
              <a:ext uri="{FF2B5EF4-FFF2-40B4-BE49-F238E27FC236}">
                <a16:creationId xmlns:a16="http://schemas.microsoft.com/office/drawing/2014/main" id="{6233F9E5-5616-6602-2DB6-9130C94A96DC}"/>
              </a:ext>
            </a:extLst>
          </p:cNvPr>
          <p:cNvGrpSpPr/>
          <p:nvPr/>
        </p:nvGrpSpPr>
        <p:grpSpPr>
          <a:xfrm>
            <a:off x="2642322" y="1814278"/>
            <a:ext cx="6907356" cy="3771563"/>
            <a:chOff x="2434444" y="1769307"/>
            <a:chExt cx="6907356" cy="3771563"/>
          </a:xfrm>
        </p:grpSpPr>
        <p:sp>
          <p:nvSpPr>
            <p:cNvPr id="10" name="Content Placeholder 2">
              <a:extLst>
                <a:ext uri="{FF2B5EF4-FFF2-40B4-BE49-F238E27FC236}">
                  <a16:creationId xmlns:a16="http://schemas.microsoft.com/office/drawing/2014/main" id="{8C3DF07C-AA0A-7A59-ED09-AF5720A3F428}"/>
                </a:ext>
              </a:extLst>
            </p:cNvPr>
            <p:cNvSpPr txBox="1">
              <a:spLocks/>
            </p:cNvSpPr>
            <p:nvPr/>
          </p:nvSpPr>
          <p:spPr>
            <a:xfrm>
              <a:off x="2434444" y="4512171"/>
              <a:ext cx="3661556" cy="10286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200"/>
                </a:spcBef>
                <a:spcAft>
                  <a:spcPts val="600"/>
                </a:spcAft>
                <a:buFont typeface="Arial" panose="020B0604020202020204" pitchFamily="34" charset="0"/>
                <a:buNone/>
              </a:pPr>
              <a:r>
                <a:rPr lang="en-US" sz="1400" b="1" dirty="0">
                  <a:solidFill>
                    <a:srgbClr val="ED1C24"/>
                  </a:solidFill>
                </a:rPr>
                <a:t>Peyton Luiz</a:t>
              </a:r>
            </a:p>
            <a:p>
              <a:pPr marL="0" indent="0" algn="ctr">
                <a:spcBef>
                  <a:spcPts val="200"/>
                </a:spcBef>
                <a:spcAft>
                  <a:spcPts val="0"/>
                </a:spcAft>
                <a:buNone/>
              </a:pPr>
              <a:r>
                <a:rPr lang="en-US" sz="1400" dirty="0"/>
                <a:t>MAPPS Project Manager</a:t>
              </a:r>
            </a:p>
          </p:txBody>
        </p:sp>
        <p:sp>
          <p:nvSpPr>
            <p:cNvPr id="11" name="Content Placeholder 2">
              <a:extLst>
                <a:ext uri="{FF2B5EF4-FFF2-40B4-BE49-F238E27FC236}">
                  <a16:creationId xmlns:a16="http://schemas.microsoft.com/office/drawing/2014/main" id="{C4EE0640-4CE0-4D65-D2C4-64EAE3A27E4E}"/>
                </a:ext>
              </a:extLst>
            </p:cNvPr>
            <p:cNvSpPr txBox="1">
              <a:spLocks/>
            </p:cNvSpPr>
            <p:nvPr/>
          </p:nvSpPr>
          <p:spPr>
            <a:xfrm>
              <a:off x="5874075" y="4512171"/>
              <a:ext cx="3467725" cy="8481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200"/>
                </a:spcBef>
                <a:spcAft>
                  <a:spcPts val="600"/>
                </a:spcAft>
                <a:buFont typeface="Arial" panose="020B0604020202020204" pitchFamily="34" charset="0"/>
                <a:buNone/>
              </a:pPr>
              <a:r>
                <a:rPr lang="en-US" sz="1400" b="1" dirty="0">
                  <a:solidFill>
                    <a:srgbClr val="ED1C24"/>
                  </a:solidFill>
                </a:rPr>
                <a:t>Betsy Stubblefield Loucks, </a:t>
              </a:r>
              <a:r>
                <a:rPr lang="en-US" sz="1400" b="1" dirty="0" err="1">
                  <a:solidFill>
                    <a:srgbClr val="ED1C24"/>
                  </a:solidFill>
                </a:rPr>
                <a:t>ScM</a:t>
              </a:r>
              <a:r>
                <a:rPr lang="en-US" sz="1400" b="1" dirty="0">
                  <a:solidFill>
                    <a:srgbClr val="ED1C24"/>
                  </a:solidFill>
                </a:rPr>
                <a:t>, MBA</a:t>
              </a:r>
            </a:p>
            <a:p>
              <a:pPr marL="0" indent="0" algn="ctr">
                <a:spcBef>
                  <a:spcPts val="200"/>
                </a:spcBef>
                <a:spcAft>
                  <a:spcPts val="0"/>
                </a:spcAft>
                <a:buNone/>
              </a:pPr>
              <a:r>
                <a:rPr lang="en-US" sz="1400" dirty="0">
                  <a:solidFill>
                    <a:srgbClr val="000000"/>
                  </a:solidFill>
                </a:rPr>
                <a:t>Associate Director of Research Strategy, Office of the Vice President of Research</a:t>
              </a:r>
              <a:endParaRPr lang="en-US" sz="1400" dirty="0"/>
            </a:p>
          </p:txBody>
        </p:sp>
        <p:pic>
          <p:nvPicPr>
            <p:cNvPr id="14" name="Picture 13">
              <a:extLst>
                <a:ext uri="{FF2B5EF4-FFF2-40B4-BE49-F238E27FC236}">
                  <a16:creationId xmlns:a16="http://schemas.microsoft.com/office/drawing/2014/main" id="{B718E1D3-ED38-5B85-3E90-3CB5A0E98C9E}"/>
                </a:ext>
              </a:extLst>
            </p:cNvPr>
            <p:cNvPicPr>
              <a:picLocks noChangeAspect="1"/>
            </p:cNvPicPr>
            <p:nvPr/>
          </p:nvPicPr>
          <p:blipFill>
            <a:blip r:embed="rId3"/>
            <a:srcRect l="5000" r="5000"/>
            <a:stretch/>
          </p:blipFill>
          <p:spPr>
            <a:xfrm>
              <a:off x="3290262" y="1769308"/>
              <a:ext cx="1949920" cy="2599893"/>
            </a:xfrm>
            <a:prstGeom prst="rect">
              <a:avLst/>
            </a:prstGeom>
          </p:spPr>
        </p:pic>
        <p:pic>
          <p:nvPicPr>
            <p:cNvPr id="16" name="Picture 15">
              <a:extLst>
                <a:ext uri="{FF2B5EF4-FFF2-40B4-BE49-F238E27FC236}">
                  <a16:creationId xmlns:a16="http://schemas.microsoft.com/office/drawing/2014/main" id="{33898CE4-42D0-EE5F-049F-689C90E40DA1}"/>
                </a:ext>
              </a:extLst>
            </p:cNvPr>
            <p:cNvPicPr>
              <a:picLocks noChangeAspect="1"/>
            </p:cNvPicPr>
            <p:nvPr/>
          </p:nvPicPr>
          <p:blipFill rotWithShape="1">
            <a:blip r:embed="rId4"/>
            <a:srcRect l="27456" r="22544"/>
            <a:stretch/>
          </p:blipFill>
          <p:spPr>
            <a:xfrm>
              <a:off x="6632978" y="1769307"/>
              <a:ext cx="1949921" cy="2599894"/>
            </a:xfrm>
            <a:prstGeom prst="rect">
              <a:avLst/>
            </a:prstGeom>
          </p:spPr>
        </p:pic>
      </p:grpSp>
      <p:sp>
        <p:nvSpPr>
          <p:cNvPr id="19" name="Title 1">
            <a:extLst>
              <a:ext uri="{FF2B5EF4-FFF2-40B4-BE49-F238E27FC236}">
                <a16:creationId xmlns:a16="http://schemas.microsoft.com/office/drawing/2014/main" id="{76249785-0970-D2A9-11FC-85C262BBDB39}"/>
              </a:ext>
            </a:extLst>
          </p:cNvPr>
          <p:cNvSpPr txBox="1">
            <a:spLocks/>
          </p:cNvSpPr>
          <p:nvPr/>
        </p:nvSpPr>
        <p:spPr>
          <a:xfrm>
            <a:off x="520699" y="785578"/>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MAPPS Team: Workshop organizing committee</a:t>
            </a:r>
          </a:p>
        </p:txBody>
      </p:sp>
    </p:spTree>
    <p:extLst>
      <p:ext uri="{BB962C8B-B14F-4D97-AF65-F5344CB8AC3E}">
        <p14:creationId xmlns:p14="http://schemas.microsoft.com/office/powerpoint/2010/main" val="582543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19" name="Title 1">
            <a:extLst>
              <a:ext uri="{FF2B5EF4-FFF2-40B4-BE49-F238E27FC236}">
                <a16:creationId xmlns:a16="http://schemas.microsoft.com/office/drawing/2014/main" id="{76249785-0970-D2A9-11FC-85C262BBDB39}"/>
              </a:ext>
            </a:extLst>
          </p:cNvPr>
          <p:cNvSpPr txBox="1">
            <a:spLocks/>
          </p:cNvSpPr>
          <p:nvPr/>
        </p:nvSpPr>
        <p:spPr>
          <a:xfrm>
            <a:off x="520699" y="785578"/>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MAPPS Team: Knowledge keepers</a:t>
            </a:r>
          </a:p>
        </p:txBody>
      </p:sp>
      <p:sp>
        <p:nvSpPr>
          <p:cNvPr id="4" name="TextBox 3">
            <a:extLst>
              <a:ext uri="{FF2B5EF4-FFF2-40B4-BE49-F238E27FC236}">
                <a16:creationId xmlns:a16="http://schemas.microsoft.com/office/drawing/2014/main" id="{B817E011-95B2-3F5F-8A6D-BEDDBF2F3368}"/>
              </a:ext>
            </a:extLst>
          </p:cNvPr>
          <p:cNvSpPr txBox="1"/>
          <p:nvPr/>
        </p:nvSpPr>
        <p:spPr>
          <a:xfrm>
            <a:off x="698501" y="1452568"/>
            <a:ext cx="9221492" cy="4619854"/>
          </a:xfrm>
          <a:prstGeom prst="rect">
            <a:avLst/>
          </a:prstGeom>
          <a:noFill/>
        </p:spPr>
        <p:txBody>
          <a:bodyPr wrap="square" rtlCol="0">
            <a:spAutoFit/>
          </a:bodyPr>
          <a:lstStyle/>
          <a:p>
            <a:pPr marL="285750" indent="-285750" rtl="0" fontAlgn="base">
              <a:lnSpc>
                <a:spcPct val="150000"/>
              </a:lnSpc>
              <a:spcBef>
                <a:spcPts val="0"/>
              </a:spcBef>
              <a:spcAft>
                <a:spcPts val="0"/>
              </a:spcAft>
              <a:buFont typeface="Arial" panose="020B0604020202020204" pitchFamily="34" charset="0"/>
              <a:buChar char="•"/>
            </a:pPr>
            <a:r>
              <a:rPr lang="en-US" sz="1800" b="1" i="0" u="none" strike="noStrike" dirty="0" err="1">
                <a:solidFill>
                  <a:srgbClr val="000000"/>
                </a:solidFill>
                <a:effectLst/>
              </a:rPr>
              <a:t>Josi</a:t>
            </a:r>
            <a:r>
              <a:rPr lang="en-US" sz="1800" b="1" i="0" u="none" strike="noStrike" dirty="0">
                <a:solidFill>
                  <a:srgbClr val="000000"/>
                </a:solidFill>
                <a:effectLst/>
              </a:rPr>
              <a:t> DeHaven</a:t>
            </a:r>
            <a:r>
              <a:rPr lang="en-US" sz="1800" b="0" i="0" u="none" strike="noStrike" dirty="0">
                <a:solidFill>
                  <a:srgbClr val="000000"/>
                </a:solidFill>
                <a:effectLst/>
              </a:rPr>
              <a:t>, MPH, BSN, RN, CCM</a:t>
            </a:r>
          </a:p>
          <a:p>
            <a:pPr marL="285750" indent="-285750" rtl="0" fontAlgn="base">
              <a:lnSpc>
                <a:spcPct val="150000"/>
              </a:lnSpc>
              <a:spcBef>
                <a:spcPts val="0"/>
              </a:spcBef>
              <a:spcAft>
                <a:spcPts val="0"/>
              </a:spcAft>
              <a:buFont typeface="Arial" panose="020B0604020202020204" pitchFamily="34" charset="0"/>
              <a:buChar char="•"/>
            </a:pPr>
            <a:r>
              <a:rPr lang="en-US" sz="1800" b="1" i="0" u="none" strike="noStrike" dirty="0">
                <a:solidFill>
                  <a:srgbClr val="000000"/>
                </a:solidFill>
                <a:effectLst/>
              </a:rPr>
              <a:t>Scott </a:t>
            </a:r>
            <a:r>
              <a:rPr lang="en-US" sz="1800" b="1" i="0" u="none" strike="noStrike" dirty="0" err="1">
                <a:solidFill>
                  <a:srgbClr val="000000"/>
                </a:solidFill>
                <a:effectLst/>
              </a:rPr>
              <a:t>Griffy</a:t>
            </a:r>
            <a:r>
              <a:rPr lang="en-US" sz="1800" b="1" i="0" u="none" strike="noStrike" dirty="0">
                <a:solidFill>
                  <a:srgbClr val="000000"/>
                </a:solidFill>
                <a:effectLst/>
              </a:rPr>
              <a:t>,</a:t>
            </a:r>
            <a:r>
              <a:rPr lang="en-US" sz="1800" b="0" i="0" u="none" strike="noStrike" dirty="0">
                <a:solidFill>
                  <a:srgbClr val="000000"/>
                </a:solidFill>
                <a:effectLst/>
              </a:rPr>
              <a:t> PhD student in computer science</a:t>
            </a:r>
          </a:p>
          <a:p>
            <a:pPr marL="285750" indent="-285750" rtl="0" fontAlgn="base">
              <a:lnSpc>
                <a:spcPct val="150000"/>
              </a:lnSpc>
              <a:spcBef>
                <a:spcPts val="0"/>
              </a:spcBef>
              <a:spcAft>
                <a:spcPts val="0"/>
              </a:spcAft>
              <a:buFont typeface="Arial" panose="020B0604020202020204" pitchFamily="34" charset="0"/>
              <a:buChar char="•"/>
            </a:pPr>
            <a:r>
              <a:rPr lang="en-US" b="1" dirty="0">
                <a:solidFill>
                  <a:srgbClr val="000000"/>
                </a:solidFill>
              </a:rPr>
              <a:t>J</a:t>
            </a:r>
            <a:r>
              <a:rPr lang="en-US" sz="1800" b="1" i="0" u="none" strike="noStrike" dirty="0">
                <a:solidFill>
                  <a:srgbClr val="000000"/>
                </a:solidFill>
                <a:effectLst/>
              </a:rPr>
              <a:t>orge Ledesma</a:t>
            </a:r>
            <a:r>
              <a:rPr lang="en-US" sz="1800" b="0" i="0" u="none" strike="noStrike" dirty="0">
                <a:solidFill>
                  <a:srgbClr val="000000"/>
                </a:solidFill>
                <a:effectLst/>
              </a:rPr>
              <a:t>, PhD student in epidemiology</a:t>
            </a:r>
            <a:endParaRPr lang="en-US" b="1" dirty="0">
              <a:solidFill>
                <a:srgbClr val="000000"/>
              </a:solidFill>
            </a:endParaRPr>
          </a:p>
          <a:p>
            <a:pPr marL="285750" indent="-285750" rtl="0" fontAlgn="base">
              <a:lnSpc>
                <a:spcPct val="150000"/>
              </a:lnSpc>
              <a:spcBef>
                <a:spcPts val="0"/>
              </a:spcBef>
              <a:spcAft>
                <a:spcPts val="0"/>
              </a:spcAft>
              <a:buFont typeface="Arial" panose="020B0604020202020204" pitchFamily="34" charset="0"/>
              <a:buChar char="•"/>
            </a:pPr>
            <a:r>
              <a:rPr lang="en-US" sz="1800" b="1" i="0" u="none" strike="noStrike" dirty="0" err="1">
                <a:solidFill>
                  <a:srgbClr val="000000"/>
                </a:solidFill>
                <a:effectLst/>
              </a:rPr>
              <a:t>Aquielle</a:t>
            </a:r>
            <a:r>
              <a:rPr lang="en-US" sz="1800" b="1" i="0" u="none" strike="noStrike" dirty="0">
                <a:solidFill>
                  <a:srgbClr val="000000"/>
                </a:solidFill>
                <a:effectLst/>
              </a:rPr>
              <a:t> Person</a:t>
            </a:r>
            <a:r>
              <a:rPr lang="en-US" sz="1800" b="0" i="0" u="none" strike="noStrike" dirty="0">
                <a:solidFill>
                  <a:srgbClr val="000000"/>
                </a:solidFill>
                <a:effectLst/>
              </a:rPr>
              <a:t>, RA with the Pandemic Center at Brown University</a:t>
            </a:r>
          </a:p>
          <a:p>
            <a:pPr marL="285750" indent="-285750" rtl="0" fontAlgn="base">
              <a:lnSpc>
                <a:spcPct val="150000"/>
              </a:lnSpc>
              <a:spcBef>
                <a:spcPts val="0"/>
              </a:spcBef>
              <a:spcAft>
                <a:spcPts val="0"/>
              </a:spcAft>
              <a:buFont typeface="Arial" panose="020B0604020202020204" pitchFamily="34" charset="0"/>
              <a:buChar char="•"/>
            </a:pPr>
            <a:r>
              <a:rPr lang="en-US" b="1" dirty="0">
                <a:solidFill>
                  <a:srgbClr val="000000"/>
                </a:solidFill>
              </a:rPr>
              <a:t>Maria </a:t>
            </a:r>
            <a:r>
              <a:rPr lang="en-US" b="1" dirty="0" err="1">
                <a:solidFill>
                  <a:srgbClr val="000000"/>
                </a:solidFill>
              </a:rPr>
              <a:t>Pieruccini</a:t>
            </a:r>
            <a:r>
              <a:rPr lang="en-US" b="1" dirty="0">
                <a:solidFill>
                  <a:srgbClr val="000000"/>
                </a:solidFill>
              </a:rPr>
              <a:t>, </a:t>
            </a:r>
            <a:r>
              <a:rPr lang="en-US" dirty="0">
                <a:solidFill>
                  <a:srgbClr val="000000"/>
                </a:solidFill>
              </a:rPr>
              <a:t>MPH Student</a:t>
            </a:r>
          </a:p>
          <a:p>
            <a:pPr marL="285750" indent="-285750" rtl="0" fontAlgn="base">
              <a:lnSpc>
                <a:spcPct val="150000"/>
              </a:lnSpc>
              <a:spcBef>
                <a:spcPts val="0"/>
              </a:spcBef>
              <a:spcAft>
                <a:spcPts val="0"/>
              </a:spcAft>
              <a:buFont typeface="Arial" panose="020B0604020202020204" pitchFamily="34" charset="0"/>
              <a:buChar char="•"/>
            </a:pPr>
            <a:r>
              <a:rPr lang="en-US" sz="1800" b="1" i="0" u="none" strike="noStrike" dirty="0">
                <a:solidFill>
                  <a:srgbClr val="000000"/>
                </a:solidFill>
                <a:effectLst/>
              </a:rPr>
              <a:t>Gage Reitzel</a:t>
            </a:r>
            <a:r>
              <a:rPr lang="en-US" sz="1800" b="0" i="0" u="none" strike="noStrike" dirty="0">
                <a:solidFill>
                  <a:srgbClr val="000000"/>
                </a:solidFill>
                <a:effectLst/>
              </a:rPr>
              <a:t>, MPH student</a:t>
            </a:r>
          </a:p>
          <a:p>
            <a:pPr marL="285750" indent="-285750" rtl="0" fontAlgn="base">
              <a:lnSpc>
                <a:spcPct val="150000"/>
              </a:lnSpc>
              <a:spcBef>
                <a:spcPts val="0"/>
              </a:spcBef>
              <a:spcAft>
                <a:spcPts val="0"/>
              </a:spcAft>
              <a:buFont typeface="Arial" panose="020B0604020202020204" pitchFamily="34" charset="0"/>
              <a:buChar char="•"/>
            </a:pPr>
            <a:r>
              <a:rPr lang="en-US" sz="1800" b="1" i="0" u="none" strike="noStrike" dirty="0">
                <a:solidFill>
                  <a:srgbClr val="000000"/>
                </a:solidFill>
                <a:effectLst/>
              </a:rPr>
              <a:t>Leah Rosenbloom</a:t>
            </a:r>
            <a:r>
              <a:rPr lang="en-US" sz="1800" b="0" i="0" u="none" strike="noStrike" dirty="0">
                <a:solidFill>
                  <a:srgbClr val="000000"/>
                </a:solidFill>
                <a:effectLst/>
              </a:rPr>
              <a:t>, PhD student in computer science</a:t>
            </a:r>
          </a:p>
          <a:p>
            <a:pPr marL="285750" indent="-285750" rtl="0" fontAlgn="base">
              <a:lnSpc>
                <a:spcPct val="150000"/>
              </a:lnSpc>
              <a:spcBef>
                <a:spcPts val="0"/>
              </a:spcBef>
              <a:spcAft>
                <a:spcPts val="0"/>
              </a:spcAft>
              <a:buFont typeface="Arial" panose="020B0604020202020204" pitchFamily="34" charset="0"/>
              <a:buChar char="•"/>
            </a:pPr>
            <a:r>
              <a:rPr lang="en-US" sz="1800" b="1" i="0" u="none" strike="noStrike" dirty="0" err="1">
                <a:solidFill>
                  <a:srgbClr val="000000"/>
                </a:solidFill>
                <a:effectLst/>
              </a:rPr>
              <a:t>Qiuhong</a:t>
            </a:r>
            <a:r>
              <a:rPr lang="en-US" sz="1800" b="1" i="0" u="none" strike="noStrike" dirty="0">
                <a:solidFill>
                  <a:srgbClr val="000000"/>
                </a:solidFill>
                <a:effectLst/>
              </a:rPr>
              <a:t> (Anna) Wei</a:t>
            </a:r>
            <a:r>
              <a:rPr lang="en-US" sz="1800" b="0" i="0" u="none" strike="noStrike" dirty="0">
                <a:solidFill>
                  <a:srgbClr val="000000"/>
                </a:solidFill>
                <a:effectLst/>
              </a:rPr>
              <a:t>, BS/MS student in computer science</a:t>
            </a:r>
          </a:p>
          <a:p>
            <a:pPr marL="285750" indent="-285750" rtl="0" fontAlgn="base">
              <a:lnSpc>
                <a:spcPct val="150000"/>
              </a:lnSpc>
              <a:spcBef>
                <a:spcPts val="0"/>
              </a:spcBef>
              <a:spcAft>
                <a:spcPts val="0"/>
              </a:spcAft>
              <a:buFont typeface="Arial" panose="020B0604020202020204" pitchFamily="34" charset="0"/>
              <a:buChar char="•"/>
            </a:pPr>
            <a:r>
              <a:rPr lang="en-US" sz="1800" b="1" i="0" u="none" strike="noStrike" dirty="0">
                <a:solidFill>
                  <a:srgbClr val="000000"/>
                </a:solidFill>
                <a:effectLst/>
              </a:rPr>
              <a:t>Marta Wilson-Barthes</a:t>
            </a:r>
            <a:r>
              <a:rPr lang="en-US" sz="1800" b="0" i="0" u="none" strike="noStrike" dirty="0">
                <a:solidFill>
                  <a:srgbClr val="000000"/>
                </a:solidFill>
                <a:effectLst/>
              </a:rPr>
              <a:t>, School of Public Health Project Coordinator</a:t>
            </a:r>
          </a:p>
          <a:p>
            <a:pPr marL="285750" indent="-285750" rtl="0" fontAlgn="base">
              <a:lnSpc>
                <a:spcPct val="150000"/>
              </a:lnSpc>
              <a:spcBef>
                <a:spcPts val="0"/>
              </a:spcBef>
              <a:spcAft>
                <a:spcPts val="0"/>
              </a:spcAft>
              <a:buFont typeface="Arial" panose="020B0604020202020204" pitchFamily="34" charset="0"/>
              <a:buChar char="•"/>
            </a:pPr>
            <a:r>
              <a:rPr lang="en-US" sz="1800" b="1" i="0" u="none" strike="noStrike" dirty="0">
                <a:solidFill>
                  <a:srgbClr val="000000"/>
                </a:solidFill>
                <a:effectLst/>
              </a:rPr>
              <a:t>Isabella </a:t>
            </a:r>
            <a:r>
              <a:rPr lang="en-US" sz="1800" b="1" i="0" u="none" strike="noStrike" dirty="0" err="1">
                <a:solidFill>
                  <a:srgbClr val="000000"/>
                </a:solidFill>
                <a:effectLst/>
              </a:rPr>
              <a:t>Zangari</a:t>
            </a:r>
            <a:r>
              <a:rPr lang="en-US" sz="1800" b="0" i="0" u="none" strike="noStrike" dirty="0">
                <a:solidFill>
                  <a:srgbClr val="000000"/>
                </a:solidFill>
                <a:effectLst/>
              </a:rPr>
              <a:t>, undergraduate student at Colgate University</a:t>
            </a:r>
          </a:p>
          <a:p>
            <a:pPr marL="285750" indent="-285750" rtl="0" fontAlgn="base">
              <a:lnSpc>
                <a:spcPct val="150000"/>
              </a:lnSpc>
              <a:spcBef>
                <a:spcPts val="0"/>
              </a:spcBef>
              <a:spcAft>
                <a:spcPts val="0"/>
              </a:spcAft>
              <a:buFont typeface="Arial" panose="020B0604020202020204" pitchFamily="34" charset="0"/>
              <a:buChar char="•"/>
            </a:pPr>
            <a:r>
              <a:rPr lang="en-US" dirty="0">
                <a:solidFill>
                  <a:srgbClr val="000000"/>
                </a:solidFill>
              </a:rPr>
              <a:t>Mohammed </a:t>
            </a:r>
            <a:r>
              <a:rPr lang="en-US" dirty="0" err="1">
                <a:solidFill>
                  <a:srgbClr val="000000"/>
                </a:solidFill>
              </a:rPr>
              <a:t>Akel</a:t>
            </a:r>
            <a:r>
              <a:rPr lang="en-US" dirty="0">
                <a:solidFill>
                  <a:srgbClr val="000000"/>
                </a:solidFill>
              </a:rPr>
              <a:t>, Undergraduate computer science and public health student</a:t>
            </a:r>
            <a:endParaRPr lang="en-US" sz="1800" b="0" i="0" u="none" strike="noStrike" dirty="0">
              <a:solidFill>
                <a:srgbClr val="000000"/>
              </a:solidFill>
              <a:effectLst/>
            </a:endParaRPr>
          </a:p>
        </p:txBody>
      </p:sp>
    </p:spTree>
    <p:extLst>
      <p:ext uri="{BB962C8B-B14F-4D97-AF65-F5344CB8AC3E}">
        <p14:creationId xmlns:p14="http://schemas.microsoft.com/office/powerpoint/2010/main" val="3114910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90D25CA7-63DB-D799-2F10-C0F87541BACA}"/>
              </a:ext>
            </a:extLst>
          </p:cNvPr>
          <p:cNvPicPr>
            <a:picLocks noChangeAspect="1"/>
          </p:cNvPicPr>
          <p:nvPr/>
        </p:nvPicPr>
        <p:blipFill rotWithShape="1">
          <a:blip r:embed="rId2">
            <a:extLst>
              <a:ext uri="{28A0092B-C50C-407E-A947-70E740481C1C}">
                <a14:useLocalDpi xmlns:a14="http://schemas.microsoft.com/office/drawing/2010/main" val="0"/>
              </a:ext>
            </a:extLst>
          </a:blip>
          <a:srcRect l="-261" t="90" r="2091" b="39150"/>
          <a:stretch/>
        </p:blipFill>
        <p:spPr>
          <a:xfrm>
            <a:off x="506665" y="456891"/>
            <a:ext cx="11260614" cy="4909588"/>
          </a:xfrm>
          <a:prstGeom prst="rect">
            <a:avLst/>
          </a:prstGeom>
        </p:spPr>
      </p:pic>
      <p:sp>
        <p:nvSpPr>
          <p:cNvPr id="3" name="Title 1">
            <a:extLst>
              <a:ext uri="{FF2B5EF4-FFF2-40B4-BE49-F238E27FC236}">
                <a16:creationId xmlns:a16="http://schemas.microsoft.com/office/drawing/2014/main" id="{61BA2AE2-4EB1-4E76-0D35-6A2D32B7FD00}"/>
              </a:ext>
            </a:extLst>
          </p:cNvPr>
          <p:cNvSpPr txBox="1">
            <a:spLocks/>
          </p:cNvSpPr>
          <p:nvPr/>
        </p:nvSpPr>
        <p:spPr>
          <a:xfrm>
            <a:off x="2943130" y="1549531"/>
            <a:ext cx="6387683" cy="2724308"/>
          </a:xfrm>
          <a:prstGeom prst="rect">
            <a:avLst/>
          </a:prstGeom>
          <a:solidFill>
            <a:schemeClr val="bg1"/>
          </a:solidFill>
        </p:spPr>
        <p:txBody>
          <a:bodyPr vert="horz" lIns="0" tIns="0" rIns="0" bIns="0" rtlCol="0" anchor="ctr">
            <a:noAutofit/>
          </a:bodyPr>
          <a:lstStyle>
            <a:lvl1pPr algn="r" defTabSz="914400" rtl="0" eaLnBrk="1" latinLnBrk="0" hangingPunct="1">
              <a:lnSpc>
                <a:spcPct val="100000"/>
              </a:lnSpc>
              <a:spcBef>
                <a:spcPct val="0"/>
              </a:spcBef>
              <a:buNone/>
              <a:defRPr sz="6000" b="1" i="0" kern="1200" cap="none" baseline="0">
                <a:solidFill>
                  <a:srgbClr val="ED1C24"/>
                </a:solidFill>
                <a:latin typeface="Georgia" panose="02040502050405020303" pitchFamily="18" charset="0"/>
                <a:ea typeface="+mj-ea"/>
                <a:cs typeface="+mj-cs"/>
              </a:defRPr>
            </a:lvl1pPr>
          </a:lstStyle>
          <a:p>
            <a:pPr algn="ctr"/>
            <a:r>
              <a:rPr lang="en-US" sz="5400" b="1" dirty="0">
                <a:solidFill>
                  <a:srgbClr val="ED1C24"/>
                </a:solidFill>
                <a:latin typeface="+mn-lt"/>
              </a:rPr>
              <a:t>Questions? Comments? Concerns?</a:t>
            </a:r>
          </a:p>
        </p:txBody>
      </p:sp>
    </p:spTree>
    <p:extLst>
      <p:ext uri="{BB962C8B-B14F-4D97-AF65-F5344CB8AC3E}">
        <p14:creationId xmlns:p14="http://schemas.microsoft.com/office/powerpoint/2010/main" val="198822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EFD5BD-F030-F89D-C568-3819EB2379AA}"/>
              </a:ext>
            </a:extLst>
          </p:cNvPr>
          <p:cNvSpPr txBox="1">
            <a:spLocks/>
          </p:cNvSpPr>
          <p:nvPr/>
        </p:nvSpPr>
        <p:spPr>
          <a:xfrm>
            <a:off x="609599" y="2013857"/>
            <a:ext cx="10972799" cy="21444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Infectious disease follows the movement of people</a:t>
            </a:r>
          </a:p>
          <a:p>
            <a:r>
              <a:rPr lang="en-US" sz="2400" dirty="0"/>
              <a:t>Understanding how humans interact and move through space and time is therefore fundamental to how disease spread through populations</a:t>
            </a:r>
          </a:p>
          <a:p>
            <a:r>
              <a:rPr lang="en-US" sz="2400" dirty="0"/>
              <a:t>If we know who interacts with who and under what circumstances, we could potentially implement targeted interventions that slow or eliminate spread</a:t>
            </a:r>
          </a:p>
        </p:txBody>
      </p:sp>
      <p:sp>
        <p:nvSpPr>
          <p:cNvPr id="12" name="Title 1">
            <a:extLst>
              <a:ext uri="{FF2B5EF4-FFF2-40B4-BE49-F238E27FC236}">
                <a16:creationId xmlns:a16="http://schemas.microsoft.com/office/drawing/2014/main" id="{65FED2E6-1D4A-29E3-A844-79AD077B5146}"/>
              </a:ext>
            </a:extLst>
          </p:cNvPr>
          <p:cNvSpPr txBox="1">
            <a:spLocks/>
          </p:cNvSpPr>
          <p:nvPr/>
        </p:nvSpPr>
        <p:spPr>
          <a:xfrm>
            <a:off x="252183" y="863601"/>
            <a:ext cx="4748079" cy="713944"/>
          </a:xfrm>
          <a:prstGeom prst="rect">
            <a:avLst/>
          </a:prstGeom>
          <a:noFill/>
          <a:effectLst>
            <a:softEdge rad="63500"/>
          </a:effectLst>
        </p:spPr>
        <p:txBody>
          <a:bodyPr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F0000"/>
                </a:solidFill>
                <a:latin typeface="+mn-lt"/>
              </a:rPr>
              <a:t>MAPPS: Central, simple premise</a:t>
            </a:r>
          </a:p>
        </p:txBody>
      </p:sp>
      <p:pic>
        <p:nvPicPr>
          <p:cNvPr id="14" name="Picture Placeholder 30" descr="Background pattern&#10;&#10;Description automatically generated">
            <a:extLst>
              <a:ext uri="{FF2B5EF4-FFF2-40B4-BE49-F238E27FC236}">
                <a16:creationId xmlns:a16="http://schemas.microsoft.com/office/drawing/2014/main" id="{EB5449E0-660D-8170-F69D-D221DE9A49A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Tree>
    <p:extLst>
      <p:ext uri="{BB962C8B-B14F-4D97-AF65-F5344CB8AC3E}">
        <p14:creationId xmlns:p14="http://schemas.microsoft.com/office/powerpoint/2010/main" val="281998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3CB774-501C-8A90-C23E-8B5517FEDA36}"/>
              </a:ext>
            </a:extLst>
          </p:cNvPr>
          <p:cNvSpPr txBox="1">
            <a:spLocks/>
          </p:cNvSpPr>
          <p:nvPr/>
        </p:nvSpPr>
        <p:spPr>
          <a:xfrm>
            <a:off x="3320595" y="863600"/>
            <a:ext cx="5550810" cy="1142924"/>
          </a:xfrm>
          <a:prstGeom prst="rect">
            <a:avLst/>
          </a:prstGeom>
          <a:noFill/>
          <a:effectLst>
            <a:softEdge rad="63500"/>
          </a:effectLst>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Epidemiological lens</a:t>
            </a:r>
            <a:br>
              <a:rPr lang="en-US" sz="2800" dirty="0">
                <a:latin typeface="+mn-lt"/>
              </a:rPr>
            </a:br>
            <a:r>
              <a:rPr lang="en-US" sz="2800" dirty="0">
                <a:latin typeface="+mn-lt"/>
              </a:rPr>
              <a:t>R</a:t>
            </a:r>
            <a:r>
              <a:rPr lang="en-US" sz="2800" baseline="-25000" dirty="0">
                <a:latin typeface="+mn-lt"/>
              </a:rPr>
              <a:t>0</a:t>
            </a:r>
            <a:r>
              <a:rPr lang="en-US" sz="2800" dirty="0">
                <a:latin typeface="+mn-lt"/>
              </a:rPr>
              <a:t> the Basic Reproductive Number</a:t>
            </a:r>
          </a:p>
        </p:txBody>
      </p:sp>
      <p:sp>
        <p:nvSpPr>
          <p:cNvPr id="6" name="Content Placeholder 2">
            <a:extLst>
              <a:ext uri="{FF2B5EF4-FFF2-40B4-BE49-F238E27FC236}">
                <a16:creationId xmlns:a16="http://schemas.microsoft.com/office/drawing/2014/main" id="{C4F8D60C-AFFC-0D5A-DEA4-87E1CC57A972}"/>
              </a:ext>
            </a:extLst>
          </p:cNvPr>
          <p:cNvSpPr txBox="1">
            <a:spLocks/>
          </p:cNvSpPr>
          <p:nvPr/>
        </p:nvSpPr>
        <p:spPr>
          <a:xfrm>
            <a:off x="609599" y="2006524"/>
            <a:ext cx="10972799" cy="35556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b="1" dirty="0"/>
              <a:t>R</a:t>
            </a:r>
            <a:r>
              <a:rPr lang="en-US" sz="4400" b="1" baseline="-25000" dirty="0"/>
              <a:t>0</a:t>
            </a:r>
          </a:p>
          <a:p>
            <a:pPr marL="0" indent="0">
              <a:buNone/>
            </a:pPr>
            <a:endParaRPr lang="en-US" sz="1800" dirty="0"/>
          </a:p>
          <a:p>
            <a:r>
              <a:rPr lang="en-US" sz="2400" dirty="0"/>
              <a:t>Important measure of epidemic potential</a:t>
            </a:r>
          </a:p>
          <a:p>
            <a:r>
              <a:rPr lang="en-US" sz="2400" b="1" dirty="0"/>
              <a:t>Answers the question: on average, how many new infections will a primary case produce when introduced into a totally susceptible population</a:t>
            </a:r>
          </a:p>
          <a:p>
            <a:r>
              <a:rPr lang="en-US" sz="2400" dirty="0"/>
              <a:t>R</a:t>
            </a:r>
            <a:r>
              <a:rPr lang="en-US" sz="2400" baseline="-25000" dirty="0"/>
              <a:t>0</a:t>
            </a:r>
            <a:r>
              <a:rPr lang="en-US" sz="2400" dirty="0"/>
              <a:t> &gt; 1 means continued spread</a:t>
            </a:r>
          </a:p>
          <a:p>
            <a:r>
              <a:rPr lang="en-US" sz="2400" dirty="0"/>
              <a:t>R</a:t>
            </a:r>
            <a:r>
              <a:rPr lang="en-US" sz="2400" baseline="-25000" dirty="0"/>
              <a:t>0</a:t>
            </a:r>
            <a:r>
              <a:rPr lang="en-US" sz="2400" dirty="0"/>
              <a:t> &lt; 1 epidemic dies out</a:t>
            </a:r>
          </a:p>
        </p:txBody>
      </p:sp>
      <p:pic>
        <p:nvPicPr>
          <p:cNvPr id="9" name="Picture Placeholder 30" descr="Background pattern&#10;&#10;Description automatically generated">
            <a:extLst>
              <a:ext uri="{FF2B5EF4-FFF2-40B4-BE49-F238E27FC236}">
                <a16:creationId xmlns:a16="http://schemas.microsoft.com/office/drawing/2014/main" id="{B0DB519E-6141-875D-0110-7BDD54A4C78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Tree>
    <p:extLst>
      <p:ext uri="{BB962C8B-B14F-4D97-AF65-F5344CB8AC3E}">
        <p14:creationId xmlns:p14="http://schemas.microsoft.com/office/powerpoint/2010/main" val="108134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3163684-B9B2-DDED-57D5-85C036BAD3A0}"/>
              </a:ext>
            </a:extLst>
          </p:cNvPr>
          <p:cNvSpPr txBox="1">
            <a:spLocks/>
          </p:cNvSpPr>
          <p:nvPr/>
        </p:nvSpPr>
        <p:spPr>
          <a:xfrm>
            <a:off x="3181234" y="293064"/>
            <a:ext cx="5829532" cy="1162608"/>
          </a:xfrm>
          <a:prstGeom prst="rect">
            <a:avLst/>
          </a:prstGeom>
          <a:solidFill>
            <a:schemeClr val="bg1"/>
          </a:solidFill>
        </p:spPr>
        <p:txBody>
          <a:bodyPr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The Basic Reproductive Number: </a:t>
            </a:r>
          </a:p>
          <a:p>
            <a:pPr algn="ctr"/>
            <a:r>
              <a:rPr lang="en-US" sz="3600" b="1" dirty="0"/>
              <a:t>How Fast Will An Epidemic Grow?</a:t>
            </a:r>
          </a:p>
        </p:txBody>
      </p:sp>
      <p:sp>
        <p:nvSpPr>
          <p:cNvPr id="13" name="Text Box 3">
            <a:extLst>
              <a:ext uri="{FF2B5EF4-FFF2-40B4-BE49-F238E27FC236}">
                <a16:creationId xmlns:a16="http://schemas.microsoft.com/office/drawing/2014/main" id="{34C6B99C-F0D7-9B3F-4BD2-504DE624A66E}"/>
              </a:ext>
            </a:extLst>
          </p:cNvPr>
          <p:cNvSpPr txBox="1">
            <a:spLocks noChangeArrowheads="1"/>
          </p:cNvSpPr>
          <p:nvPr/>
        </p:nvSpPr>
        <p:spPr bwMode="auto">
          <a:xfrm>
            <a:off x="3962401" y="1926771"/>
            <a:ext cx="3276859" cy="707886"/>
          </a:xfrm>
          <a:prstGeom prst="rect">
            <a:avLst/>
          </a:prstGeom>
          <a:noFill/>
          <a:ln w="12700">
            <a:noFill/>
            <a:miter lim="800000"/>
            <a:headEnd type="none" w="sm" len="sm"/>
            <a:tailEnd type="none" w="sm" len="sm"/>
          </a:ln>
        </p:spPr>
        <p:txBody>
          <a:bodyPr wrap="none">
            <a:spAutoFit/>
          </a:bodyPr>
          <a:lstStyle/>
          <a:p>
            <a:r>
              <a:rPr lang="en-GB" sz="4000" b="1" dirty="0">
                <a:latin typeface="Arial" charset="0"/>
                <a:ea typeface="Arial" charset="0"/>
                <a:cs typeface="Arial" charset="0"/>
              </a:rPr>
              <a:t>R</a:t>
            </a:r>
            <a:r>
              <a:rPr lang="en-GB" sz="4000" b="1" baseline="-25000" dirty="0">
                <a:latin typeface="Arial" charset="0"/>
                <a:ea typeface="Arial" charset="0"/>
                <a:cs typeface="Arial" charset="0"/>
              </a:rPr>
              <a:t>0 </a:t>
            </a:r>
            <a:r>
              <a:rPr lang="en-GB" sz="4000" b="1" dirty="0">
                <a:latin typeface="Arial" charset="0"/>
                <a:ea typeface="Arial" charset="0"/>
                <a:cs typeface="Arial" charset="0"/>
              </a:rPr>
              <a:t>= D * C * </a:t>
            </a:r>
            <a:r>
              <a:rPr lang="en-GB" sz="4000" b="1" dirty="0">
                <a:latin typeface="Arial" charset="0"/>
                <a:ea typeface="Arial" charset="0"/>
                <a:cs typeface="Arial" charset="0"/>
                <a:sym typeface="Symbol" pitchFamily="18" charset="2"/>
              </a:rPr>
              <a:t></a:t>
            </a:r>
            <a:endParaRPr lang="en-GB" sz="4000" b="1" dirty="0">
              <a:latin typeface="Arial" charset="0"/>
              <a:ea typeface="Arial" charset="0"/>
              <a:cs typeface="Arial" charset="0"/>
            </a:endParaRPr>
          </a:p>
        </p:txBody>
      </p:sp>
      <p:sp>
        <p:nvSpPr>
          <p:cNvPr id="14" name="Line 4">
            <a:extLst>
              <a:ext uri="{FF2B5EF4-FFF2-40B4-BE49-F238E27FC236}">
                <a16:creationId xmlns:a16="http://schemas.microsoft.com/office/drawing/2014/main" id="{E3463081-9487-39C9-7B28-09379F28BD4A}"/>
              </a:ext>
            </a:extLst>
          </p:cNvPr>
          <p:cNvSpPr>
            <a:spLocks noChangeShapeType="1"/>
          </p:cNvSpPr>
          <p:nvPr/>
        </p:nvSpPr>
        <p:spPr bwMode="auto">
          <a:xfrm flipV="1">
            <a:off x="4343400" y="2612570"/>
            <a:ext cx="838200" cy="707886"/>
          </a:xfrm>
          <a:prstGeom prst="line">
            <a:avLst/>
          </a:prstGeom>
          <a:noFill/>
          <a:ln w="76200">
            <a:solidFill>
              <a:srgbClr val="ED1C24"/>
            </a:solidFill>
            <a:round/>
            <a:headEnd type="none" w="sm" len="sm"/>
            <a:tailEnd type="triangle" w="med" len="med"/>
          </a:ln>
        </p:spPr>
        <p:txBody>
          <a:bodyPr wrap="none" anchor="ctr"/>
          <a:lstStyle/>
          <a:p>
            <a:endParaRPr lang="en-US">
              <a:latin typeface="Arial" charset="0"/>
              <a:ea typeface="Arial" charset="0"/>
              <a:cs typeface="Arial" charset="0"/>
            </a:endParaRPr>
          </a:p>
        </p:txBody>
      </p:sp>
      <p:sp>
        <p:nvSpPr>
          <p:cNvPr id="15" name="Line 5">
            <a:extLst>
              <a:ext uri="{FF2B5EF4-FFF2-40B4-BE49-F238E27FC236}">
                <a16:creationId xmlns:a16="http://schemas.microsoft.com/office/drawing/2014/main" id="{2C805B01-31A6-43EF-6DDE-4634ADC09BF2}"/>
              </a:ext>
            </a:extLst>
          </p:cNvPr>
          <p:cNvSpPr>
            <a:spLocks noChangeShapeType="1"/>
          </p:cNvSpPr>
          <p:nvPr/>
        </p:nvSpPr>
        <p:spPr bwMode="auto">
          <a:xfrm flipV="1">
            <a:off x="6008914" y="2612570"/>
            <a:ext cx="87086" cy="1469573"/>
          </a:xfrm>
          <a:prstGeom prst="line">
            <a:avLst/>
          </a:prstGeom>
          <a:noFill/>
          <a:ln w="76200">
            <a:solidFill>
              <a:srgbClr val="ED1C24"/>
            </a:solidFill>
            <a:round/>
            <a:headEnd type="none" w="sm" len="sm"/>
            <a:tailEnd type="triangle" w="med" len="med"/>
          </a:ln>
        </p:spPr>
        <p:txBody>
          <a:bodyPr wrap="none" anchor="ctr"/>
          <a:lstStyle/>
          <a:p>
            <a:endParaRPr lang="en-US">
              <a:latin typeface="Arial" charset="0"/>
              <a:ea typeface="Arial" charset="0"/>
              <a:cs typeface="Arial" charset="0"/>
            </a:endParaRPr>
          </a:p>
        </p:txBody>
      </p:sp>
      <p:sp>
        <p:nvSpPr>
          <p:cNvPr id="16" name="Line 6">
            <a:extLst>
              <a:ext uri="{FF2B5EF4-FFF2-40B4-BE49-F238E27FC236}">
                <a16:creationId xmlns:a16="http://schemas.microsoft.com/office/drawing/2014/main" id="{D6F5EA92-A7E9-C2C9-A03B-D34134F87542}"/>
              </a:ext>
            </a:extLst>
          </p:cNvPr>
          <p:cNvSpPr>
            <a:spLocks noChangeShapeType="1"/>
          </p:cNvSpPr>
          <p:nvPr/>
        </p:nvSpPr>
        <p:spPr bwMode="auto">
          <a:xfrm flipH="1" flipV="1">
            <a:off x="7121307" y="2612570"/>
            <a:ext cx="1195378" cy="609600"/>
          </a:xfrm>
          <a:prstGeom prst="line">
            <a:avLst/>
          </a:prstGeom>
          <a:noFill/>
          <a:ln w="76200">
            <a:solidFill>
              <a:srgbClr val="ED1C24"/>
            </a:solidFill>
            <a:round/>
            <a:headEnd type="none" w="sm" len="sm"/>
            <a:tailEnd type="triangle" w="med" len="med"/>
          </a:ln>
        </p:spPr>
        <p:txBody>
          <a:bodyPr wrap="none" anchor="ctr"/>
          <a:lstStyle/>
          <a:p>
            <a:endParaRPr lang="en-US">
              <a:latin typeface="Arial" charset="0"/>
              <a:ea typeface="Arial" charset="0"/>
              <a:cs typeface="Arial" charset="0"/>
            </a:endParaRPr>
          </a:p>
        </p:txBody>
      </p:sp>
      <p:sp>
        <p:nvSpPr>
          <p:cNvPr id="17" name="Text Box 7">
            <a:extLst>
              <a:ext uri="{FF2B5EF4-FFF2-40B4-BE49-F238E27FC236}">
                <a16:creationId xmlns:a16="http://schemas.microsoft.com/office/drawing/2014/main" id="{40D0F249-D494-5B64-21A4-4B71C6A2E49B}"/>
              </a:ext>
            </a:extLst>
          </p:cNvPr>
          <p:cNvSpPr txBox="1">
            <a:spLocks noChangeArrowheads="1"/>
          </p:cNvSpPr>
          <p:nvPr/>
        </p:nvSpPr>
        <p:spPr bwMode="auto">
          <a:xfrm>
            <a:off x="1687286" y="2929232"/>
            <a:ext cx="2481405" cy="923330"/>
          </a:xfrm>
          <a:prstGeom prst="rect">
            <a:avLst/>
          </a:prstGeom>
          <a:noFill/>
          <a:ln w="12700">
            <a:noFill/>
            <a:miter lim="800000"/>
            <a:headEnd type="none" w="sm" len="sm"/>
            <a:tailEnd type="none" w="sm" len="sm"/>
          </a:ln>
        </p:spPr>
        <p:txBody>
          <a:bodyPr wrap="square">
            <a:spAutoFit/>
          </a:bodyPr>
          <a:lstStyle/>
          <a:p>
            <a:pPr algn="ctr"/>
            <a:r>
              <a:rPr lang="en-GB" dirty="0">
                <a:ea typeface="Arial" charset="0"/>
                <a:cs typeface="Arial" charset="0"/>
              </a:rPr>
              <a:t>Mean length of time infectious</a:t>
            </a:r>
          </a:p>
          <a:p>
            <a:pPr algn="ctr"/>
            <a:r>
              <a:rPr lang="en-GB" dirty="0">
                <a:ea typeface="Arial" charset="0"/>
                <a:cs typeface="Arial" charset="0"/>
              </a:rPr>
              <a:t>(Duration of infectivity)</a:t>
            </a:r>
          </a:p>
        </p:txBody>
      </p:sp>
      <p:sp>
        <p:nvSpPr>
          <p:cNvPr id="18" name="Text Box 8">
            <a:extLst>
              <a:ext uri="{FF2B5EF4-FFF2-40B4-BE49-F238E27FC236}">
                <a16:creationId xmlns:a16="http://schemas.microsoft.com/office/drawing/2014/main" id="{983D13CE-8059-2136-9CAE-5A3FB02182F8}"/>
              </a:ext>
            </a:extLst>
          </p:cNvPr>
          <p:cNvSpPr txBox="1">
            <a:spLocks noChangeArrowheads="1"/>
          </p:cNvSpPr>
          <p:nvPr/>
        </p:nvSpPr>
        <p:spPr bwMode="auto">
          <a:xfrm>
            <a:off x="4151417" y="4198987"/>
            <a:ext cx="3714993" cy="923330"/>
          </a:xfrm>
          <a:prstGeom prst="rect">
            <a:avLst/>
          </a:prstGeom>
          <a:noFill/>
          <a:ln w="12700">
            <a:noFill/>
            <a:miter lim="800000"/>
            <a:headEnd type="none" w="sm" len="sm"/>
            <a:tailEnd type="none" w="sm" len="sm"/>
          </a:ln>
        </p:spPr>
        <p:txBody>
          <a:bodyPr wrap="square">
            <a:spAutoFit/>
          </a:bodyPr>
          <a:lstStyle/>
          <a:p>
            <a:pPr algn="ctr"/>
            <a:r>
              <a:rPr lang="en-GB" dirty="0">
                <a:ea typeface="Arial" charset="0"/>
                <a:cs typeface="Arial" charset="0"/>
              </a:rPr>
              <a:t>Rate at which infected people have contact with uninfected people</a:t>
            </a:r>
          </a:p>
          <a:p>
            <a:pPr algn="ctr"/>
            <a:r>
              <a:rPr lang="en-GB" dirty="0">
                <a:ea typeface="Arial" charset="0"/>
                <a:cs typeface="Arial" charset="0"/>
              </a:rPr>
              <a:t>(Contact Patterns/Networks)</a:t>
            </a:r>
          </a:p>
        </p:txBody>
      </p:sp>
      <p:sp>
        <p:nvSpPr>
          <p:cNvPr id="19" name="Text Box 9">
            <a:extLst>
              <a:ext uri="{FF2B5EF4-FFF2-40B4-BE49-F238E27FC236}">
                <a16:creationId xmlns:a16="http://schemas.microsoft.com/office/drawing/2014/main" id="{B1E863A3-AA12-3E34-7E17-50D6BDF7EDFC}"/>
              </a:ext>
            </a:extLst>
          </p:cNvPr>
          <p:cNvSpPr txBox="1">
            <a:spLocks noChangeArrowheads="1"/>
          </p:cNvSpPr>
          <p:nvPr/>
        </p:nvSpPr>
        <p:spPr bwMode="auto">
          <a:xfrm>
            <a:off x="8316685" y="2945558"/>
            <a:ext cx="2836553" cy="923330"/>
          </a:xfrm>
          <a:prstGeom prst="rect">
            <a:avLst/>
          </a:prstGeom>
          <a:noFill/>
          <a:ln w="12700">
            <a:noFill/>
            <a:miter lim="800000"/>
            <a:headEnd type="none" w="sm" len="sm"/>
            <a:tailEnd type="none" w="sm" len="sm"/>
          </a:ln>
        </p:spPr>
        <p:txBody>
          <a:bodyPr wrap="square">
            <a:spAutoFit/>
          </a:bodyPr>
          <a:lstStyle/>
          <a:p>
            <a:pPr algn="ctr"/>
            <a:r>
              <a:rPr lang="en-GB" dirty="0">
                <a:ea typeface="Arial" charset="0"/>
                <a:cs typeface="Arial" charset="0"/>
              </a:rPr>
              <a:t>Likelihood of transmission on any contact </a:t>
            </a:r>
          </a:p>
          <a:p>
            <a:pPr algn="ctr"/>
            <a:r>
              <a:rPr lang="en-GB" dirty="0">
                <a:ea typeface="Arial" charset="0"/>
                <a:cs typeface="Arial" charset="0"/>
              </a:rPr>
              <a:t>(Transmission Probability) </a:t>
            </a:r>
          </a:p>
        </p:txBody>
      </p:sp>
    </p:spTree>
    <p:extLst>
      <p:ext uri="{BB962C8B-B14F-4D97-AF65-F5344CB8AC3E}">
        <p14:creationId xmlns:p14="http://schemas.microsoft.com/office/powerpoint/2010/main" val="1149161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C6B56486-D7E6-7E3E-B160-6CE02D8BF040}"/>
              </a:ext>
            </a:extLst>
          </p:cNvPr>
          <p:cNvSpPr txBox="1">
            <a:spLocks/>
          </p:cNvSpPr>
          <p:nvPr/>
        </p:nvSpPr>
        <p:spPr>
          <a:xfrm>
            <a:off x="5511830" y="1126670"/>
            <a:ext cx="6266775" cy="3537857"/>
          </a:xfrm>
          <a:prstGeom prst="rect">
            <a:avLst/>
          </a:prstGeom>
        </p:spPr>
        <p:txBody>
          <a:bodyPr vert="horz" lIns="0" tIns="0" rIns="0" bIns="0" rtlCol="0" anchor="ctr">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rgbClr val="4E3629"/>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500"/>
              </a:spcBef>
              <a:spcAft>
                <a:spcPts val="600"/>
              </a:spcAft>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100000"/>
              </a:lnSpc>
              <a:spcBef>
                <a:spcPts val="500"/>
              </a:spcBef>
              <a:spcAft>
                <a:spcPts val="6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marR="0" lvl="0" indent="-514350" algn="l" defTabSz="914400" rtl="0" eaLnBrk="1" fontAlgn="auto" latinLnBrk="0" hangingPunct="1">
              <a:lnSpc>
                <a:spcPct val="100000"/>
              </a:lnSpc>
              <a:spcBef>
                <a:spcPts val="0"/>
              </a:spcBef>
              <a:spcAft>
                <a:spcPts val="1800"/>
              </a:spcAft>
              <a:buClrTx/>
              <a:buSzTx/>
              <a:buFont typeface="+mj-lt"/>
              <a:buAutoNum type="romanUcPeriod"/>
              <a:tabLst/>
              <a:defRPr/>
            </a:pPr>
            <a:r>
              <a:rPr kumimoji="0" lang="en-US" sz="2400" b="0" i="0" u="none" strike="noStrike" kern="1200" cap="none" spc="0" normalizeH="0" baseline="0" noProof="0" dirty="0">
                <a:ln>
                  <a:noFill/>
                </a:ln>
                <a:solidFill>
                  <a:srgbClr val="000000"/>
                </a:solidFill>
                <a:effectLst/>
                <a:uLnTx/>
                <a:uFillTx/>
                <a:latin typeface="+mn-lt"/>
                <a:ea typeface="+mn-ea"/>
                <a:cs typeface="Arial" panose="020B0604020202020204" pitchFamily="34" charset="0"/>
              </a:rPr>
              <a:t>Rationale for MAPPS</a:t>
            </a:r>
          </a:p>
          <a:p>
            <a:pPr marL="514350" marR="0" lvl="0" indent="-514350" algn="l" defTabSz="914400" rtl="0" eaLnBrk="1" fontAlgn="auto" latinLnBrk="0" hangingPunct="1">
              <a:lnSpc>
                <a:spcPct val="100000"/>
              </a:lnSpc>
              <a:spcBef>
                <a:spcPts val="0"/>
              </a:spcBef>
              <a:spcAft>
                <a:spcPts val="1800"/>
              </a:spcAft>
              <a:buClrTx/>
              <a:buSzTx/>
              <a:buFont typeface="+mj-lt"/>
              <a:buAutoNum type="romanUcPeriod"/>
              <a:tabLst/>
              <a:defRPr/>
            </a:pPr>
            <a:r>
              <a:rPr kumimoji="0" lang="en-US" sz="2400" b="0" i="0" u="none" strike="noStrike" kern="1200" cap="none" spc="0" normalizeH="0" baseline="0" noProof="0" dirty="0">
                <a:ln>
                  <a:noFill/>
                </a:ln>
                <a:solidFill>
                  <a:srgbClr val="000000"/>
                </a:solidFill>
                <a:effectLst/>
                <a:uLnTx/>
                <a:uFillTx/>
                <a:latin typeface="+mn-lt"/>
                <a:ea typeface="+mn-ea"/>
                <a:cs typeface="Arial" panose="020B0604020202020204" pitchFamily="34" charset="0"/>
              </a:rPr>
              <a:t>Main components of MAPPS</a:t>
            </a:r>
          </a:p>
          <a:p>
            <a:pPr marL="571500" lvl="1" indent="-342900" algn="l">
              <a:spcBef>
                <a:spcPts val="0"/>
              </a:spcBef>
              <a:spcAft>
                <a:spcPts val="1800"/>
              </a:spcAft>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mn-ea"/>
                <a:cs typeface="Arial" panose="020B0604020202020204" pitchFamily="34" charset="0"/>
              </a:rPr>
              <a:t>Brief </a:t>
            </a:r>
            <a:r>
              <a:rPr lang="en-US" dirty="0">
                <a:solidFill>
                  <a:srgbClr val="000000"/>
                </a:solidFill>
                <a:latin typeface="+mn-lt"/>
              </a:rPr>
              <a:t>overview of </a:t>
            </a:r>
            <a:r>
              <a:rPr kumimoji="0" lang="en-US" b="0" i="0" u="none" strike="noStrike" kern="1200" cap="none" spc="0" normalizeH="0" baseline="0" noProof="0" dirty="0" err="1">
                <a:ln>
                  <a:noFill/>
                </a:ln>
                <a:solidFill>
                  <a:srgbClr val="000000"/>
                </a:solidFill>
                <a:effectLst/>
                <a:uLnTx/>
                <a:uFillTx/>
                <a:latin typeface="+mn-lt"/>
                <a:ea typeface="+mn-ea"/>
                <a:cs typeface="Arial" panose="020B0604020202020204" pitchFamily="34" charset="0"/>
              </a:rPr>
              <a:t>MAPPING@Brown</a:t>
            </a:r>
            <a:r>
              <a:rPr kumimoji="0" lang="en-US" b="0" i="0" u="none" strike="noStrike" kern="1200" cap="none" spc="0" normalizeH="0" baseline="0" noProof="0" dirty="0">
                <a:ln>
                  <a:noFill/>
                </a:ln>
                <a:solidFill>
                  <a:srgbClr val="000000"/>
                </a:solidFill>
                <a:effectLst/>
                <a:uLnTx/>
                <a:uFillTx/>
                <a:latin typeface="+mn-lt"/>
                <a:ea typeface="+mn-ea"/>
                <a:cs typeface="Arial" panose="020B0604020202020204" pitchFamily="34" charset="0"/>
              </a:rPr>
              <a:t> Project</a:t>
            </a:r>
          </a:p>
          <a:p>
            <a:pPr marL="514350" marR="0" lvl="0" indent="-514350" algn="l" defTabSz="914400" rtl="0" eaLnBrk="1" fontAlgn="auto" latinLnBrk="0" hangingPunct="1">
              <a:lnSpc>
                <a:spcPct val="100000"/>
              </a:lnSpc>
              <a:spcBef>
                <a:spcPts val="0"/>
              </a:spcBef>
              <a:spcAft>
                <a:spcPts val="1800"/>
              </a:spcAft>
              <a:buClrTx/>
              <a:buSzTx/>
              <a:buFont typeface="+mj-lt"/>
              <a:buAutoNum type="romanUcPeriod"/>
              <a:tabLst/>
              <a:defRPr/>
            </a:pPr>
            <a:r>
              <a:rPr kumimoji="0" lang="en-US" sz="2400" b="0" i="0" u="none" strike="noStrike" kern="1200" cap="none" spc="0" normalizeH="0" baseline="0" noProof="0" dirty="0">
                <a:ln>
                  <a:noFill/>
                </a:ln>
                <a:solidFill>
                  <a:srgbClr val="000000"/>
                </a:solidFill>
                <a:effectLst/>
                <a:uLnTx/>
                <a:uFillTx/>
                <a:latin typeface="+mn-lt"/>
                <a:ea typeface="+mn-ea"/>
                <a:cs typeface="Arial" panose="020B0604020202020204" pitchFamily="34" charset="0"/>
              </a:rPr>
              <a:t>Overview and structure of the workshop</a:t>
            </a:r>
          </a:p>
        </p:txBody>
      </p:sp>
      <p:cxnSp>
        <p:nvCxnSpPr>
          <p:cNvPr id="10" name="Straight Connector 9">
            <a:extLst>
              <a:ext uri="{FF2B5EF4-FFF2-40B4-BE49-F238E27FC236}">
                <a16:creationId xmlns:a16="http://schemas.microsoft.com/office/drawing/2014/main" id="{44E647FB-0188-EAAC-8A2F-3C74467E010C}"/>
              </a:ext>
            </a:extLst>
          </p:cNvPr>
          <p:cNvCxnSpPr/>
          <p:nvPr/>
        </p:nvCxnSpPr>
        <p:spPr>
          <a:xfrm>
            <a:off x="4908565" y="761999"/>
            <a:ext cx="0" cy="426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21118D19-6C56-74B2-BAAC-1ACD94437B61}"/>
              </a:ext>
            </a:extLst>
          </p:cNvPr>
          <p:cNvGrpSpPr/>
          <p:nvPr/>
        </p:nvGrpSpPr>
        <p:grpSpPr>
          <a:xfrm>
            <a:off x="644626" y="1285471"/>
            <a:ext cx="3660675" cy="3220252"/>
            <a:chOff x="642259" y="1606582"/>
            <a:chExt cx="3660675" cy="3220252"/>
          </a:xfrm>
        </p:grpSpPr>
        <p:sp>
          <p:nvSpPr>
            <p:cNvPr id="7" name="Title 1">
              <a:extLst>
                <a:ext uri="{FF2B5EF4-FFF2-40B4-BE49-F238E27FC236}">
                  <a16:creationId xmlns:a16="http://schemas.microsoft.com/office/drawing/2014/main" id="{AE09C08B-48C4-9D5E-F03D-81C1382D4902}"/>
                </a:ext>
              </a:extLst>
            </p:cNvPr>
            <p:cNvSpPr txBox="1">
              <a:spLocks/>
            </p:cNvSpPr>
            <p:nvPr/>
          </p:nvSpPr>
          <p:spPr>
            <a:xfrm>
              <a:off x="642259" y="1606582"/>
              <a:ext cx="3657600" cy="1181590"/>
            </a:xfrm>
            <a:prstGeom prst="rect">
              <a:avLst/>
            </a:prstGeom>
          </p:spPr>
          <p:txBody>
            <a:bodyPr vert="horz" lIns="0" tIns="0" rIns="0" bIns="0" rtlCol="0" anchor="ctr">
              <a:normAutofit/>
            </a:bodyPr>
            <a:lstStyle>
              <a:lvl1pPr algn="r" defTabSz="914400" rtl="0" eaLnBrk="1" latinLnBrk="0" hangingPunct="1">
                <a:lnSpc>
                  <a:spcPct val="100000"/>
                </a:lnSpc>
                <a:spcBef>
                  <a:spcPct val="0"/>
                </a:spcBef>
                <a:buNone/>
                <a:defRPr sz="6000" b="1" i="0" kern="1200" cap="none" baseline="0">
                  <a:solidFill>
                    <a:srgbClr val="ED1C24"/>
                  </a:solidFill>
                  <a:latin typeface="Georgia" panose="02040502050405020303" pitchFamily="18"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200" b="1" i="0" u="none" strike="noStrike" kern="1200" cap="none" spc="0" normalizeH="0" baseline="0" noProof="0" dirty="0">
                  <a:ln>
                    <a:noFill/>
                  </a:ln>
                  <a:effectLst/>
                  <a:uLnTx/>
                  <a:uFillTx/>
                  <a:latin typeface="+mn-lt"/>
                  <a:ea typeface="+mj-ea"/>
                  <a:cs typeface="+mj-cs"/>
                </a:rPr>
                <a:t>Outline</a:t>
              </a:r>
            </a:p>
          </p:txBody>
        </p:sp>
        <p:pic>
          <p:nvPicPr>
            <p:cNvPr id="11" name="Picture Placeholder 30" descr="Background pattern&#10;&#10;Description automatically generated">
              <a:extLst>
                <a:ext uri="{FF2B5EF4-FFF2-40B4-BE49-F238E27FC236}">
                  <a16:creationId xmlns:a16="http://schemas.microsoft.com/office/drawing/2014/main" id="{2447E76B-D484-AF5D-3981-60D96A5CBA21}"/>
                </a:ext>
              </a:extLst>
            </p:cNvPr>
            <p:cNvPicPr>
              <a:picLocks noChangeAspect="1"/>
            </p:cNvPicPr>
            <p:nvPr/>
          </p:nvPicPr>
          <p:blipFill rotWithShape="1">
            <a:blip r:embed="rId2">
              <a:extLst>
                <a:ext uri="{28A0092B-C50C-407E-A947-70E740481C1C}">
                  <a14:useLocalDpi xmlns:a14="http://schemas.microsoft.com/office/drawing/2010/main" val="0"/>
                </a:ext>
              </a:extLst>
            </a:blip>
            <a:srcRect t="1275" r="5529" b="33634"/>
            <a:stretch/>
          </p:blipFill>
          <p:spPr>
            <a:xfrm>
              <a:off x="642259" y="3050098"/>
              <a:ext cx="3660675" cy="1776736"/>
            </a:xfrm>
            <a:prstGeom prst="rect">
              <a:avLst/>
            </a:prstGeom>
          </p:spPr>
        </p:pic>
      </p:grpSp>
    </p:spTree>
    <p:extLst>
      <p:ext uri="{BB962C8B-B14F-4D97-AF65-F5344CB8AC3E}">
        <p14:creationId xmlns:p14="http://schemas.microsoft.com/office/powerpoint/2010/main" val="260867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90D25CA7-63DB-D799-2F10-C0F87541BACA}"/>
              </a:ext>
            </a:extLst>
          </p:cNvPr>
          <p:cNvPicPr>
            <a:picLocks noChangeAspect="1"/>
          </p:cNvPicPr>
          <p:nvPr/>
        </p:nvPicPr>
        <p:blipFill rotWithShape="1">
          <a:blip r:embed="rId2">
            <a:extLst>
              <a:ext uri="{28A0092B-C50C-407E-A947-70E740481C1C}">
                <a14:useLocalDpi xmlns:a14="http://schemas.microsoft.com/office/drawing/2010/main" val="0"/>
              </a:ext>
            </a:extLst>
          </a:blip>
          <a:srcRect l="-261" t="90" r="2091" b="39150"/>
          <a:stretch/>
        </p:blipFill>
        <p:spPr>
          <a:xfrm>
            <a:off x="506665" y="456891"/>
            <a:ext cx="11260614" cy="4909588"/>
          </a:xfrm>
          <a:prstGeom prst="rect">
            <a:avLst/>
          </a:prstGeom>
        </p:spPr>
      </p:pic>
      <p:sp>
        <p:nvSpPr>
          <p:cNvPr id="3" name="Title 1">
            <a:extLst>
              <a:ext uri="{FF2B5EF4-FFF2-40B4-BE49-F238E27FC236}">
                <a16:creationId xmlns:a16="http://schemas.microsoft.com/office/drawing/2014/main" id="{61BA2AE2-4EB1-4E76-0D35-6A2D32B7FD00}"/>
              </a:ext>
            </a:extLst>
          </p:cNvPr>
          <p:cNvSpPr txBox="1">
            <a:spLocks/>
          </p:cNvSpPr>
          <p:nvPr/>
        </p:nvSpPr>
        <p:spPr>
          <a:xfrm>
            <a:off x="1665417" y="2314544"/>
            <a:ext cx="8943109" cy="1194281"/>
          </a:xfrm>
          <a:prstGeom prst="rect">
            <a:avLst/>
          </a:prstGeom>
          <a:solidFill>
            <a:schemeClr val="bg1"/>
          </a:solidFill>
        </p:spPr>
        <p:txBody>
          <a:bodyPr vert="horz" lIns="0" tIns="0" rIns="0" bIns="0" rtlCol="0" anchor="ctr">
            <a:normAutofit fontScale="77500" lnSpcReduction="20000"/>
          </a:bodyPr>
          <a:lstStyle>
            <a:lvl1pPr algn="r" defTabSz="914400" rtl="0" eaLnBrk="1" latinLnBrk="0" hangingPunct="1">
              <a:lnSpc>
                <a:spcPct val="100000"/>
              </a:lnSpc>
              <a:spcBef>
                <a:spcPct val="0"/>
              </a:spcBef>
              <a:buNone/>
              <a:defRPr sz="6000" b="1" i="0" kern="1200" cap="none" baseline="0">
                <a:solidFill>
                  <a:srgbClr val="ED1C24"/>
                </a:solidFill>
                <a:latin typeface="Georgia" panose="02040502050405020303" pitchFamily="18"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7200" b="1" i="0" u="none" strike="noStrike" kern="1200" cap="none" spc="0" normalizeH="0" baseline="0" noProof="0" dirty="0">
                <a:ln>
                  <a:noFill/>
                </a:ln>
                <a:effectLst/>
                <a:uLnTx/>
                <a:uFillTx/>
                <a:latin typeface="+mn-lt"/>
                <a:ea typeface="+mj-ea"/>
                <a:cs typeface="+mj-cs"/>
              </a:rPr>
              <a:t>MAPPS Project Components</a:t>
            </a:r>
          </a:p>
        </p:txBody>
      </p:sp>
    </p:spTree>
    <p:extLst>
      <p:ext uri="{BB962C8B-B14F-4D97-AF65-F5344CB8AC3E}">
        <p14:creationId xmlns:p14="http://schemas.microsoft.com/office/powerpoint/2010/main" val="2801170739"/>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4712</TotalTime>
  <Words>1996</Words>
  <Application>Microsoft Macintosh PowerPoint</Application>
  <PresentationFormat>Widescreen</PresentationFormat>
  <Paragraphs>262</Paragraphs>
  <Slides>43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Georgia</vt:lpstr>
      <vt:lpstr>Roboto</vt:lpstr>
      <vt:lpstr>Times New Roman</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Privacy and Ethics in Pandemic Data Collection and Processing Websites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Lurie</dc:creator>
  <cp:lastModifiedBy>Mark Lurie</cp:lastModifiedBy>
  <cp:revision>35</cp:revision>
  <dcterms:created xsi:type="dcterms:W3CDTF">2023-01-14T00:07:27Z</dcterms:created>
  <dcterms:modified xsi:type="dcterms:W3CDTF">2023-01-17T12:29:51Z</dcterms:modified>
</cp:coreProperties>
</file>